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234" y="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7.png"/><Relationship Id="rId10" Type="http://schemas.openxmlformats.org/officeDocument/2006/relationships/image" Target="../media/image19.png"/><Relationship Id="rId4" Type="http://schemas.openxmlformats.org/officeDocument/2006/relationships/image" Target="../media/image6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2011709"/>
            <a:ext cx="11601450" cy="1600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sz="5250" b="1" i="0" u="none">
                <a:solidFill>
                  <a:srgbClr val="0D9488"/>
                </a:solidFill>
                <a:latin typeface="Poppins"/>
              </a:rPr>
              <a:t>Proposal Pendirian TK</a:t>
            </a:r>
            <a:r>
              <a:t>
</a:t>
            </a:r>
            <a:r>
              <a:rPr sz="5250" b="1" i="0" u="none">
                <a:solidFill>
                  <a:srgbClr val="0D9488"/>
                </a:solidFill>
                <a:latin typeface="Poppins"/>
              </a:rPr>
              <a:t> Anak Sholeh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" y="3802409"/>
            <a:ext cx="11049000" cy="853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100" b="0" i="0" u="none">
                <a:solidFill>
                  <a:srgbClr val="64748B"/>
                </a:solidFill>
                <a:latin typeface="Lato"/>
              </a:rPr>
              <a:t>Yayasan Nafas Kita Indonesia</a:t>
            </a:r>
            <a:r>
              <a:t>
</a:t>
            </a:r>
            <a:r>
              <a:rPr sz="2100" b="0" i="0" u="none">
                <a:solidFill>
                  <a:srgbClr val="64748B"/>
                </a:solidFill>
                <a:latin typeface="Lato"/>
              </a:rPr>
              <a:t> Gitik, Rogojampi - Banyuwangi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89174"/>
            <a:ext cx="11049000" cy="48323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71500" y="1489174"/>
          <a:ext cx="11049000" cy="4832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5383">
                <a:tc>
                  <a:txBody>
                    <a:bodyPr/>
                    <a:lstStyle/>
                    <a:p>
                      <a:pPr algn="l"/>
                      <a:r>
                        <a:rPr sz="1800" b="1" i="0" u="none">
                          <a:solidFill>
                            <a:srgbClr val="0D9488"/>
                          </a:solidFill>
                          <a:latin typeface="Poppins"/>
                        </a:rPr>
                        <a:t>Jabatan Struktural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B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 i="0" u="none">
                          <a:solidFill>
                            <a:srgbClr val="0D9488"/>
                          </a:solidFill>
                          <a:latin typeface="Poppins"/>
                        </a:rPr>
                        <a:t>Nama Lengkap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5383">
                <a:tc>
                  <a:txBody>
                    <a:bodyPr/>
                    <a:lstStyle/>
                    <a:p>
                      <a:pPr algn="l"/>
                      <a:r>
                        <a:rPr sz="1650" b="1" i="0" u="none">
                          <a:solidFill>
                            <a:srgbClr val="0F172A"/>
                          </a:solidFill>
                          <a:latin typeface="Lato"/>
                        </a:rPr>
                        <a:t>Ketua Yayasan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50" b="0" i="0" u="none">
                          <a:solidFill>
                            <a:srgbClr val="334155"/>
                          </a:solidFill>
                          <a:latin typeface="Lato"/>
                        </a:rPr>
                        <a:t>Ahmad Ramdani Lubis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5383">
                <a:tc>
                  <a:txBody>
                    <a:bodyPr/>
                    <a:lstStyle/>
                    <a:p>
                      <a:pPr algn="l"/>
                      <a:r>
                        <a:rPr sz="1650" b="1" i="0" u="none">
                          <a:solidFill>
                            <a:srgbClr val="0F172A"/>
                          </a:solidFill>
                          <a:latin typeface="Lato"/>
                        </a:rPr>
                        <a:t>Kepala TK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50" b="0" i="0" u="none">
                          <a:solidFill>
                            <a:srgbClr val="334155"/>
                          </a:solidFill>
                          <a:latin typeface="Lato"/>
                        </a:rPr>
                        <a:t>Wadi'atul Munafi'ah, S. Pd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5383">
                <a:tc>
                  <a:txBody>
                    <a:bodyPr/>
                    <a:lstStyle/>
                    <a:p>
                      <a:pPr algn="l"/>
                      <a:r>
                        <a:rPr sz="1650" b="1" i="0" u="none">
                          <a:solidFill>
                            <a:srgbClr val="0F172A"/>
                          </a:solidFill>
                          <a:latin typeface="Lato"/>
                        </a:rPr>
                        <a:t>Sekretaris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50" b="0" i="0" u="none">
                          <a:solidFill>
                            <a:srgbClr val="334155"/>
                          </a:solidFill>
                          <a:latin typeface="Lato"/>
                        </a:rPr>
                        <a:t>Fitrian Wahyu Ilahi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5383">
                <a:tc>
                  <a:txBody>
                    <a:bodyPr/>
                    <a:lstStyle/>
                    <a:p>
                      <a:pPr algn="l"/>
                      <a:r>
                        <a:rPr sz="1650" b="1" i="0" u="none">
                          <a:solidFill>
                            <a:srgbClr val="0F172A"/>
                          </a:solidFill>
                          <a:latin typeface="Lato"/>
                        </a:rPr>
                        <a:t>Bendahara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50" b="0" i="0" u="none">
                          <a:solidFill>
                            <a:srgbClr val="334155"/>
                          </a:solidFill>
                          <a:latin typeface="Lato"/>
                        </a:rPr>
                        <a:t>Masruroh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5385">
                <a:tc>
                  <a:txBody>
                    <a:bodyPr/>
                    <a:lstStyle/>
                    <a:p>
                      <a:pPr algn="l"/>
                      <a:r>
                        <a:rPr sz="1650" b="1" i="0" u="none">
                          <a:solidFill>
                            <a:srgbClr val="0F172A"/>
                          </a:solidFill>
                          <a:latin typeface="Lato"/>
                        </a:rPr>
                        <a:t>Koordinator Seksi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50" b="0" i="0" u="none">
                          <a:solidFill>
                            <a:srgbClr val="334155"/>
                          </a:solidFill>
                          <a:latin typeface="Lato"/>
                        </a:rPr>
                        <a:t>Amiyati (Donasi) &amp; Masitah (Sistem Pend.)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71500" y="2307282"/>
            <a:ext cx="44196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4991100" y="2307282"/>
            <a:ext cx="66294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3109168"/>
            <a:ext cx="44196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991100" y="3109168"/>
            <a:ext cx="66294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71500" y="3911054"/>
            <a:ext cx="44196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991100" y="3911054"/>
            <a:ext cx="66294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71500" y="4712940"/>
            <a:ext cx="44196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991100" y="4712940"/>
            <a:ext cx="66294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71500" y="5514826"/>
            <a:ext cx="44196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991100" y="5514826"/>
            <a:ext cx="66294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71500" y="536674"/>
            <a:ext cx="116014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0" i="0" u="none">
                <a:solidFill>
                  <a:srgbClr val="0D9488"/>
                </a:solidFill>
                <a:latin typeface="Poppins SemiBold"/>
              </a:rPr>
              <a:t>Susunan Pengurus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0" y="1166514"/>
            <a:ext cx="8953500" cy="10836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0F172A"/>
                </a:solidFill>
                <a:latin typeface="Lato"/>
              </a:rPr>
              <a:t>Waqaf Tanah &amp; Bangunan</a:t>
            </a:r>
            <a:r>
              <a:rPr sz="1650" b="0" i="0" u="none">
                <a:solidFill>
                  <a:srgbClr val="334155"/>
                </a:solidFill>
                <a:latin typeface="Lato"/>
              </a:rPr>
              <a:t> Bantuan fisik properti untuk mendukung perluasan dan pengembangan area fasilitas TK di tahap selanjutnya.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05000" y="2535882"/>
            <a:ext cx="8953500" cy="10836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0F172A"/>
                </a:solidFill>
                <a:latin typeface="Lato"/>
              </a:rPr>
              <a:t>Waqaf Sarana &amp; Prasarana</a:t>
            </a:r>
            <a:r>
              <a:rPr sz="1650" b="0" i="0" u="none">
                <a:solidFill>
                  <a:srgbClr val="334155"/>
                </a:solidFill>
                <a:latin typeface="Lato"/>
              </a:rPr>
              <a:t> Penyediaan perlengkapan operasional kelas seperti meja, rak buku, dan alat peraga untuk menghemat biaya operasional.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5000" y="3905250"/>
            <a:ext cx="8953500" cy="10836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0F172A"/>
                </a:solidFill>
                <a:latin typeface="Lato"/>
              </a:rPr>
              <a:t>Dana Operasional &amp; Subsidi (BOP)</a:t>
            </a:r>
            <a:r>
              <a:rPr sz="1650" b="0" i="0" u="none">
                <a:solidFill>
                  <a:srgbClr val="334155"/>
                </a:solidFill>
                <a:latin typeface="Lato"/>
              </a:rPr>
              <a:t> Bantuan dana baik insidental maupun rutin yang akan dialokasikan untuk mensubsidi pendidikan anak-anak kurang mampu.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00" y="5274617"/>
            <a:ext cx="8953500" cy="10836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0F172A"/>
                </a:solidFill>
                <a:latin typeface="Lato"/>
              </a:rPr>
              <a:t>Sumbangan Pemikiran &amp; Ide</a:t>
            </a:r>
            <a:r>
              <a:rPr sz="1650" b="0" i="0" u="none">
                <a:solidFill>
                  <a:srgbClr val="334155"/>
                </a:solidFill>
                <a:latin typeface="Lato"/>
              </a:rPr>
              <a:t> Kontribusi tenaga, konsep, serta ide-ide segar yang aplikatif demi kemajuan metode pembelajaran di TK Anak Sholeh.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1176039"/>
            <a:ext cx="228600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0" y="2545407"/>
            <a:ext cx="266700" cy="3238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500" y="3914775"/>
            <a:ext cx="342900" cy="3238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3500" y="5284142"/>
            <a:ext cx="228600" cy="3238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214014"/>
            <a:ext cx="116014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0" i="0" u="none">
                <a:solidFill>
                  <a:srgbClr val="0D9488"/>
                </a:solidFill>
                <a:latin typeface="Poppins SemiBold"/>
              </a:rPr>
              <a:t>Harapan Bantuan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571500"/>
            <a:ext cx="5550693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0" i="0" u="none">
                <a:solidFill>
                  <a:srgbClr val="0D9488"/>
                </a:solidFill>
                <a:latin typeface="Poppins SemiBold"/>
              </a:rPr>
              <a:t>Mari Berkontribusi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2069306"/>
            <a:ext cx="5286375" cy="1645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sz="1800" b="0" i="0" u="none">
                <a:solidFill>
                  <a:srgbClr val="334155"/>
                </a:solidFill>
                <a:latin typeface="Lato"/>
              </a:rPr>
              <a:t>Pendidikan usia dini merupakan langkah awal pembentukan karakter dan masa depan Islam yang lebih cemerlang. Hal ini tentu tidak bisa terwujud tanpa kepedulian dari kita bersama.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905250"/>
            <a:ext cx="5286375" cy="1645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sz="1800" b="0" i="0" u="none">
                <a:solidFill>
                  <a:srgbClr val="334155"/>
                </a:solidFill>
                <a:latin typeface="Lato"/>
              </a:rPr>
              <a:t>Oleh sebab itu, kami mengundang dan mengajak kaum muslimin serta para muhsinin untuk ikut memberikan sumbangsihnya demi kelancaran pengelolaan dan pendirian TK ini.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6764" b="9339"/>
          <a:stretch/>
        </p:blipFill>
        <p:spPr>
          <a:xfrm>
            <a:off x="7190704" y="257175"/>
            <a:ext cx="4857750" cy="63817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6150" y="4330005"/>
            <a:ext cx="5219700" cy="9334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5275" y="1594544"/>
            <a:ext cx="11601450" cy="1295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6750" b="1" i="0" u="none">
                <a:solidFill>
                  <a:srgbClr val="0D9488"/>
                </a:solidFill>
                <a:latin typeface="Poppins"/>
              </a:rPr>
              <a:t>Jazakumullah Khairan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3080444"/>
            <a:ext cx="11049000" cy="487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sz="2400" b="0" i="0" u="none">
                <a:solidFill>
                  <a:srgbClr val="64748B"/>
                </a:solidFill>
                <a:latin typeface="Lato"/>
              </a:rPr>
              <a:t>Atas segala bantuan, perhatian, dan kerja samanya.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2000250"/>
            <a:ext cx="5286375" cy="381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016978"/>
            <a:ext cx="123825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34155"/>
                </a:solidFill>
                <a:latin typeface="Lato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2016025"/>
            <a:ext cx="5048250" cy="670321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Lato"/>
              </a:rPr>
              <a:t>Kebutuhan akan anak berbakti yang memiliki kemampuan diniyah dan duniawi secara seimbang.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2877800"/>
            <a:ext cx="123825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34155"/>
                </a:solidFill>
                <a:latin typeface="Lato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9625" y="2876847"/>
            <a:ext cx="5048250" cy="670321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Lato"/>
              </a:rPr>
              <a:t>Ancaman lingkungan yang tidak kondusif dari pesatnya media elektronik dan tayangan internet.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738622"/>
            <a:ext cx="123825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34155"/>
                </a:solidFill>
                <a:latin typeface="Lato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9625" y="3737669"/>
            <a:ext cx="5048250" cy="1005482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Lato"/>
              </a:rPr>
              <a:t>Biaya pendidikan berkualitas yang kian tinggi, menjadikannya kurang terjangkau bagi masyarakat menengah ke bawah.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4934604"/>
            <a:ext cx="123825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34155"/>
                </a:solidFill>
                <a:latin typeface="Lato"/>
              </a:rP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9625" y="4933652"/>
            <a:ext cx="5048250" cy="670321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Lato"/>
              </a:rPr>
              <a:t>Solusi kami: Membekali anak usia dini dengan aqidah yang kuat sebagai tameng pelindung dari kerusakan.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t="37251" b="14232"/>
          <a:stretch/>
        </p:blipFill>
        <p:spPr>
          <a:xfrm>
            <a:off x="6457951" y="1670743"/>
            <a:ext cx="5048249" cy="435425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0" i="0" u="none">
                <a:solidFill>
                  <a:srgbClr val="0D9488"/>
                </a:solidFill>
                <a:latin typeface="Poppins SemiBold"/>
              </a:rPr>
              <a:t>Latar Belakang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571500" y="1082575"/>
            <a:ext cx="5286375" cy="933301"/>
          </a:xfrm>
          <a:prstGeom prst="roundRect">
            <a:avLst>
              <a:gd name="adj" fmla="val 8164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09625" y="1225450"/>
            <a:ext cx="4810125" cy="64755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0D9488"/>
                </a:solidFill>
                <a:latin typeface="Lato"/>
              </a:rPr>
              <a:t>Nama Sekolah</a:t>
            </a:r>
            <a:r>
              <a:rPr sz="1650" b="0" i="0" u="none">
                <a:solidFill>
                  <a:srgbClr val="334155"/>
                </a:solidFill>
                <a:latin typeface="Lato"/>
              </a:rPr>
              <a:t> TK Taman Pembinaan Anak Sholeh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082575"/>
            <a:ext cx="38100" cy="933301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571500" y="2158751"/>
            <a:ext cx="5286375" cy="933301"/>
          </a:xfrm>
          <a:prstGeom prst="roundRect">
            <a:avLst>
              <a:gd name="adj" fmla="val 8164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09625" y="2301626"/>
            <a:ext cx="4810125" cy="64755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0D9488"/>
                </a:solidFill>
                <a:latin typeface="Lato"/>
              </a:rPr>
              <a:t>Lembaga Penaung</a:t>
            </a:r>
            <a:r>
              <a:rPr sz="1650" b="0" i="0" u="none">
                <a:solidFill>
                  <a:srgbClr val="334155"/>
                </a:solidFill>
                <a:latin typeface="Lato"/>
              </a:rPr>
              <a:t> Yayasan Nafas Kita Indonesia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2158751"/>
            <a:ext cx="38100" cy="933301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571500" y="3234928"/>
            <a:ext cx="5286375" cy="1268462"/>
          </a:xfrm>
          <a:prstGeom prst="roundRect">
            <a:avLst>
              <a:gd name="adj" fmla="val 6007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09625" y="3377803"/>
            <a:ext cx="4810125" cy="6313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 dirty="0" err="1">
                <a:solidFill>
                  <a:srgbClr val="0D9488"/>
                </a:solidFill>
                <a:latin typeface="Lato"/>
              </a:rPr>
              <a:t>Lokasi</a:t>
            </a:r>
            <a:r>
              <a:rPr sz="1650" b="1" i="0" u="none" dirty="0">
                <a:solidFill>
                  <a:srgbClr val="0D9488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334155"/>
                </a:solidFill>
                <a:latin typeface="Lato"/>
              </a:rPr>
              <a:t>Desa</a:t>
            </a:r>
            <a:r>
              <a:rPr sz="1650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334155"/>
                </a:solidFill>
                <a:latin typeface="Lato"/>
              </a:rPr>
              <a:t>Gitik</a:t>
            </a:r>
            <a:r>
              <a:rPr sz="1650" b="0" i="0" u="none" dirty="0">
                <a:solidFill>
                  <a:srgbClr val="334155"/>
                </a:solidFill>
                <a:latin typeface="Lato"/>
              </a:rPr>
              <a:t>, </a:t>
            </a:r>
            <a:r>
              <a:rPr sz="1650" b="0" i="0" u="none" dirty="0" err="1">
                <a:solidFill>
                  <a:srgbClr val="334155"/>
                </a:solidFill>
                <a:latin typeface="Lato"/>
              </a:rPr>
              <a:t>Kecamatan</a:t>
            </a:r>
            <a:r>
              <a:rPr sz="1650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334155"/>
                </a:solidFill>
                <a:latin typeface="Lato"/>
              </a:rPr>
              <a:t>Rogojampi</a:t>
            </a:r>
            <a:r>
              <a:rPr sz="1650" b="0" i="0" u="none" dirty="0">
                <a:solidFill>
                  <a:srgbClr val="334155"/>
                </a:solidFill>
                <a:latin typeface="Lato"/>
              </a:rPr>
              <a:t>, </a:t>
            </a:r>
            <a:r>
              <a:rPr sz="1650" b="0" i="0" u="none" dirty="0" err="1">
                <a:solidFill>
                  <a:srgbClr val="334155"/>
                </a:solidFill>
                <a:latin typeface="Lato"/>
              </a:rPr>
              <a:t>Kabupaten</a:t>
            </a:r>
            <a:r>
              <a:rPr sz="1650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334155"/>
                </a:solidFill>
                <a:latin typeface="Lato"/>
              </a:rPr>
              <a:t>Banyuwangi</a:t>
            </a:r>
            <a:r>
              <a:rPr sz="1650" b="0" i="0" u="none" dirty="0">
                <a:solidFill>
                  <a:srgbClr val="334155"/>
                </a:solidFill>
                <a:latin typeface="Lato"/>
              </a:rPr>
              <a:t>, </a:t>
            </a:r>
            <a:r>
              <a:rPr sz="1650" b="0" i="0" u="none" dirty="0" err="1">
                <a:solidFill>
                  <a:srgbClr val="334155"/>
                </a:solidFill>
                <a:latin typeface="Lato"/>
              </a:rPr>
              <a:t>Provinsi</a:t>
            </a:r>
            <a:r>
              <a:rPr sz="1650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334155"/>
                </a:solidFill>
                <a:latin typeface="Lato"/>
              </a:rPr>
              <a:t>Jawa</a:t>
            </a:r>
            <a:r>
              <a:rPr sz="1650" b="0" i="0" u="none" dirty="0">
                <a:solidFill>
                  <a:srgbClr val="334155"/>
                </a:solidFill>
                <a:latin typeface="Lato"/>
              </a:rPr>
              <a:t> Timur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3234928"/>
            <a:ext cx="38100" cy="1268462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571500" y="4646265"/>
            <a:ext cx="5286375" cy="1938783"/>
          </a:xfrm>
          <a:prstGeom prst="roundRect">
            <a:avLst>
              <a:gd name="adj" fmla="val 393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09625" y="4789140"/>
            <a:ext cx="4810125" cy="165303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0D9488"/>
                </a:solidFill>
                <a:latin typeface="Lato"/>
              </a:rPr>
              <a:t>Fokus &amp; Target</a:t>
            </a:r>
            <a:r>
              <a:rPr sz="1650" b="0" i="0" u="none">
                <a:solidFill>
                  <a:srgbClr val="334155"/>
                </a:solidFill>
                <a:latin typeface="Lato"/>
              </a:rPr>
              <a:t> Memfasilitasi masyarakat Rogojampi dan sekitarnya, khususnya kalangan menengah ke bawah, dengan pendidikan Islami berkualitas yang terjangkau.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4646265"/>
            <a:ext cx="38100" cy="1938783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86625" y="219034"/>
            <a:ext cx="4248150" cy="641993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130075"/>
            <a:ext cx="116014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0" i="0" u="none">
                <a:solidFill>
                  <a:srgbClr val="0D9488"/>
                </a:solidFill>
                <a:latin typeface="Poppins SemiBold"/>
              </a:rPr>
              <a:t>Identitas &amp; Lokasi Sekolah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76425" y="2036415"/>
            <a:ext cx="8439150" cy="20801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sz="3900" b="0" i="0" u="none">
                <a:solidFill>
                  <a:srgbClr val="0D9488"/>
                </a:solidFill>
                <a:latin typeface="Poppins SemiBold"/>
              </a:rPr>
              <a:t>Membentuk Generasi Cerdas yang Beraqidah Shahihah dan Berakhlaq Karimah.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14887" y="4497585"/>
            <a:ext cx="2562225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100" b="1" i="0" u="none">
                <a:solidFill>
                  <a:srgbClr val="64748B"/>
                </a:solidFill>
                <a:latin typeface="Lato"/>
              </a:rPr>
              <a:t>VISI UTAMA KAMI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9675" y="2417415"/>
            <a:ext cx="419100" cy="1714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0"/>
              </a:lnSpc>
            </a:pPr>
            <a:r>
              <a:rPr sz="9000" b="0" i="0" u="none">
                <a:solidFill>
                  <a:srgbClr val="CCFBF1"/>
                </a:solidFill>
                <a:latin typeface="Poppins SemiBold"/>
              </a:rPr>
              <a:t>"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63225" y="4021339"/>
            <a:ext cx="419100" cy="1714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0"/>
              </a:lnSpc>
            </a:pPr>
            <a:r>
              <a:rPr sz="9000" b="0" i="0" u="none">
                <a:solidFill>
                  <a:srgbClr val="CCFBF1"/>
                </a:solidFill>
                <a:latin typeface="Poppins SemiBold"/>
              </a:rPr>
              <a:t>"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685925"/>
            <a:ext cx="3429000" cy="44386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500" y="1685925"/>
            <a:ext cx="3429000" cy="44386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1500" y="1685925"/>
            <a:ext cx="3429000" cy="44386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9750" y="2076450"/>
            <a:ext cx="952500" cy="952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95813" y="3267075"/>
            <a:ext cx="2980372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0" i="0" u="none">
                <a:solidFill>
                  <a:srgbClr val="0F172A"/>
                </a:solidFill>
                <a:latin typeface="Poppins SemiBold"/>
              </a:rPr>
              <a:t>Kemampuan Dasar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4324350"/>
            <a:ext cx="2838450" cy="1219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Lato"/>
              </a:rPr>
              <a:t>Memberikan dasar-dasar kemampuan membaca, menulis, berhitung, serta membaca huruf hijaiyah dan doa harian.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0" y="2076450"/>
            <a:ext cx="952500" cy="952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10826" y="3267075"/>
            <a:ext cx="2770346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0" i="0" u="none">
                <a:solidFill>
                  <a:srgbClr val="0F172A"/>
                </a:solidFill>
                <a:latin typeface="Poppins SemiBold"/>
              </a:rPr>
              <a:t>Aqidah &amp; Akhlaq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76775" y="3867150"/>
            <a:ext cx="2838450" cy="1219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Lato"/>
              </a:rPr>
              <a:t>Membentuk kepribadian kokoh yang berlandaskan kepada keyakinan yang benar dan perilaku yang mulia.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29750" y="2076450"/>
            <a:ext cx="952500" cy="9525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620839" y="3267075"/>
            <a:ext cx="2570321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0" i="0" u="none">
                <a:solidFill>
                  <a:srgbClr val="0F172A"/>
                </a:solidFill>
                <a:latin typeface="Poppins SemiBold"/>
              </a:rPr>
              <a:t>Bahasa &amp; Sains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86775" y="3867150"/>
            <a:ext cx="2838450" cy="1219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Lato"/>
              </a:rPr>
              <a:t>Meningkatkan kreativitas anak dengan mengenalkan bahasa asing (Inggris, Arab, Jepang) serta sains sederhana.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62150" y="2266950"/>
            <a:ext cx="647700" cy="5715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10250" y="2266950"/>
            <a:ext cx="571500" cy="5715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20250" y="2266950"/>
            <a:ext cx="571500" cy="5715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0" i="0" u="none">
                <a:solidFill>
                  <a:srgbClr val="0D9488"/>
                </a:solidFill>
                <a:latin typeface="Poppins SemiBold"/>
              </a:rPr>
              <a:t>Tujuan Pendidikan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34125" y="2409229"/>
            <a:ext cx="5550693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0" i="0" u="none">
                <a:solidFill>
                  <a:srgbClr val="0F172A"/>
                </a:solidFill>
                <a:latin typeface="Poppins SemiBold"/>
              </a:rPr>
              <a:t>Kurikulum Terintegrasi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34125" y="3009304"/>
            <a:ext cx="5286375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Lato"/>
              </a:rPr>
              <a:t>Sistem pendidikan mengacu pada standar umum dan Raudhatul Athfal dengan pendekatan yang disesuaikan.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34125" y="3870126"/>
            <a:ext cx="5286375" cy="13406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Lato"/>
              </a:rPr>
              <a:t>Pendidikan dilaksanakan dengan sistem </a:t>
            </a:r>
            <a:r>
              <a:rPr sz="1650" b="1" i="0" u="none">
                <a:solidFill>
                  <a:srgbClr val="334155"/>
                </a:solidFill>
                <a:latin typeface="Lato"/>
              </a:rPr>
              <a:t>Full Day</a:t>
            </a:r>
            <a:r>
              <a:rPr sz="1650" b="0" i="0" u="none">
                <a:solidFill>
                  <a:srgbClr val="334155"/>
                </a:solidFill>
                <a:latin typeface="Lato"/>
              </a:rPr>
              <a:t> (Pukul 07.00 s/d 11.00 WIB) selama dua tahun untuk anak usia pra-sekolah (5 s/d 6 tahun), dengan tetap mempertimbangkan keseimbangan masa bermain anak.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09699" y="2000250"/>
            <a:ext cx="3709987" cy="3810000"/>
          </a:xfrm>
          <a:prstGeom prst="ellipse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0" i="0" u="none">
                <a:solidFill>
                  <a:srgbClr val="0D9488"/>
                </a:solidFill>
                <a:latin typeface="Poppins SemiBold"/>
              </a:rPr>
              <a:t>Sistem Pendidikan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687" y="2000250"/>
            <a:ext cx="38100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685925"/>
            <a:ext cx="3429000" cy="44386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500" y="1685925"/>
            <a:ext cx="3429000" cy="44386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1500" y="1685925"/>
            <a:ext cx="3429000" cy="44386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9750" y="2076450"/>
            <a:ext cx="952500" cy="952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0856" y="3267075"/>
            <a:ext cx="2290286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0" i="0" u="none">
                <a:solidFill>
                  <a:srgbClr val="0F172A"/>
                </a:solidFill>
                <a:latin typeface="Poppins SemiBold"/>
              </a:rPr>
              <a:t>Tahfidz Juz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3867150"/>
            <a:ext cx="2838450" cy="1219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Lato"/>
              </a:rPr>
              <a:t>Program hafalan Al-Qur'an Juz 30 dan surat-surat pendek pilihan untuk menanamkan kecintaan pada Kalamullah sejak dini.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0" y="2076450"/>
            <a:ext cx="952500" cy="952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05813" y="3267075"/>
            <a:ext cx="2980372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0" i="0" u="none">
                <a:solidFill>
                  <a:srgbClr val="0F172A"/>
                </a:solidFill>
                <a:latin typeface="Poppins SemiBold"/>
              </a:rPr>
              <a:t>Yatim &amp; Dhuafa Gratis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76775" y="4324350"/>
            <a:ext cx="2838450" cy="1219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Lato"/>
              </a:rPr>
              <a:t>Akses pendidikan 100% gratis khusus bagi anak yatim piatu dan dhuafa, sejalan dengan kebijakan sekolah tanpa pungutan SPP.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29750" y="2076450"/>
            <a:ext cx="952500" cy="9525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655843" y="3267075"/>
            <a:ext cx="2500312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0" i="0" u="none">
                <a:solidFill>
                  <a:srgbClr val="0F172A"/>
                </a:solidFill>
                <a:latin typeface="Poppins SemiBold"/>
              </a:rPr>
              <a:t>Sistem Full Day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86775" y="3867150"/>
            <a:ext cx="2838450" cy="1524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Lato"/>
              </a:rPr>
              <a:t>Pembelajaran intensif (07.00 - 11.00 WIB) dengan metode proporsional yang menyeimbangkan antara waktu belajar dan bermain anak.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3587" y="2266950"/>
            <a:ext cx="504825" cy="5715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72150" y="2266950"/>
            <a:ext cx="647700" cy="5715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20250" y="2266950"/>
            <a:ext cx="571500" cy="5715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0" i="0" u="none">
                <a:solidFill>
                  <a:srgbClr val="0D9488"/>
                </a:solidFill>
                <a:latin typeface="Poppins SemiBold"/>
              </a:rPr>
              <a:t>Program Unggulan Sekolah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18704"/>
            <a:ext cx="5286375" cy="377309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125" y="2018704"/>
            <a:ext cx="5286375" cy="37730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62025" y="2409229"/>
            <a:ext cx="4730591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0" i="0" u="none">
                <a:solidFill>
                  <a:srgbClr val="0D9488"/>
                </a:solidFill>
                <a:latin typeface="Poppins SemiBold"/>
              </a:rPr>
              <a:t>Kekuatan (Strengths)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2025" y="3009304"/>
            <a:ext cx="4505325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Lato"/>
              </a:rPr>
              <a:t>Sistem kurikulum yang dipakai merupakan gabungan dari kurikulum Taman Kanak-Kanak yang sudah teruji dan berkualitas outputnya.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2025" y="4205287"/>
            <a:ext cx="4505325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Lato"/>
              </a:rPr>
              <a:t>Didukung penuh dengan tenaga pengajar yang berkompeten, berdedikasi, dan telah berpengalaman di bidang pendidikan usia dini.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24650" y="2409229"/>
            <a:ext cx="4730591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0" i="0" u="none">
                <a:solidFill>
                  <a:srgbClr val="0D9488"/>
                </a:solidFill>
                <a:latin typeface="Poppins SemiBold"/>
              </a:rPr>
              <a:t>Kelemahan (Weaknesses)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24650" y="3009304"/>
            <a:ext cx="4505325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Lato"/>
              </a:rPr>
              <a:t>Sarana dan prasarana yang dimiliki saat ini masih dalam tahap perintisan awal dan belum sepenuhnya lengkap.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24650" y="4205287"/>
            <a:ext cx="4505325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Lato"/>
              </a:rPr>
              <a:t>Membutuhkan akselerasi pembangunan agar keraguan dari pihak orang tua calon peserta didik dapat diminimalisir.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0" i="0" u="none">
                <a:solidFill>
                  <a:srgbClr val="0D9488"/>
                </a:solidFill>
                <a:latin typeface="Poppins SemiBold"/>
              </a:rPr>
              <a:t>SWOT: Kekuatan &amp; Kelemahan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18704"/>
            <a:ext cx="5286375" cy="377309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125" y="2018704"/>
            <a:ext cx="5286375" cy="37730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62025" y="2409229"/>
            <a:ext cx="4730591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0" i="0" u="none">
                <a:solidFill>
                  <a:srgbClr val="0D9488"/>
                </a:solidFill>
                <a:latin typeface="Poppins SemiBold"/>
              </a:rPr>
              <a:t>Peluang (Opportunities)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2025" y="3009304"/>
            <a:ext cx="4505325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Lato"/>
              </a:rPr>
              <a:t>Animo kaum muslimin yang semakin besar untuk memasukkan anak-anaknya ke lembaga pendidikan bernafas Islam.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2025" y="4205287"/>
            <a:ext cx="4505325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Lato"/>
              </a:rPr>
              <a:t>Membidik secara spesifik pasar menengah ke bawah yang selama ini kurang difasilitasi oleh sekolah berkualitas tinggi.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24650" y="2409229"/>
            <a:ext cx="4730591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0" i="0" u="none">
                <a:solidFill>
                  <a:srgbClr val="0D9488"/>
                </a:solidFill>
                <a:latin typeface="Poppins SemiBold"/>
              </a:rPr>
              <a:t>Tantangan (Threats)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24650" y="3009304"/>
            <a:ext cx="4505325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Lato"/>
              </a:rPr>
              <a:t>Banyaknya Taman Kanak-Kanak kompetitor yang telah lebih dahulu berjalan stabil dan terbukti menghasilkan lulusan berkualitas.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24650" y="4205287"/>
            <a:ext cx="4505325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Lato"/>
              </a:rPr>
              <a:t>Kondisi ekonomi, sosial, dan politik nasional secara umum yang terkadang masih kurang kondusif bagi pengembangan institusi.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0" i="0" u="none">
                <a:solidFill>
                  <a:srgbClr val="0D9488"/>
                </a:solidFill>
                <a:latin typeface="Poppins SemiBold"/>
              </a:rPr>
              <a:t>SWOT: Peluang &amp; Tantangan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690</Words>
  <Application>Microsoft Office PowerPoint</Application>
  <PresentationFormat>Widescreen</PresentationFormat>
  <Paragraphs>75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Lato</vt:lpstr>
      <vt:lpstr>Poppins</vt:lpstr>
      <vt:lpstr>Poppins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Fitrian Wahyu Ilahi</cp:lastModifiedBy>
  <cp:revision>2</cp:revision>
  <dcterms:created xsi:type="dcterms:W3CDTF">2013-01-27T09:14:16Z</dcterms:created>
  <dcterms:modified xsi:type="dcterms:W3CDTF">2026-07-30T06:16:29Z</dcterms:modified>
  <cp:category/>
</cp:coreProperties>
</file>