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Proxima Nova Bold" charset="1" panose="02000506030000020004"/>
      <p:regular r:id="rId29"/>
    </p:embeddedFont>
    <p:embeddedFont>
      <p:font typeface="Poppins Semi-Bold" charset="1" panose="00000700000000000000"/>
      <p:regular r:id="rId30"/>
    </p:embeddedFont>
    <p:embeddedFont>
      <p:font typeface="Poppins" charset="1" panose="00000500000000000000"/>
      <p:regular r:id="rId31"/>
    </p:embeddedFont>
    <p:embeddedFont>
      <p:font typeface="Canva Sans" charset="1" panose="020B0503030501040103"/>
      <p:regular r:id="rId32"/>
    </p:embeddedFont>
    <p:embeddedFont>
      <p:font typeface="Canva Sans Bold" charset="1" panose="020B0803030501040103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32812" y="2725216"/>
            <a:ext cx="14526481" cy="4911865"/>
            <a:chOff x="0" y="0"/>
            <a:chExt cx="3825904" cy="12936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25904" cy="1293660"/>
            </a:xfrm>
            <a:custGeom>
              <a:avLst/>
              <a:gdLst/>
              <a:ahLst/>
              <a:cxnLst/>
              <a:rect r="r" b="b" t="t" l="l"/>
              <a:pathLst>
                <a:path h="1293660" w="3825904">
                  <a:moveTo>
                    <a:pt x="27181" y="0"/>
                  </a:moveTo>
                  <a:lnTo>
                    <a:pt x="3798724" y="0"/>
                  </a:lnTo>
                  <a:cubicBezTo>
                    <a:pt x="3805933" y="0"/>
                    <a:pt x="3812846" y="2864"/>
                    <a:pt x="3817943" y="7961"/>
                  </a:cubicBezTo>
                  <a:cubicBezTo>
                    <a:pt x="3823041" y="13058"/>
                    <a:pt x="3825904" y="19972"/>
                    <a:pt x="3825904" y="27181"/>
                  </a:cubicBezTo>
                  <a:lnTo>
                    <a:pt x="3825904" y="1266479"/>
                  </a:lnTo>
                  <a:cubicBezTo>
                    <a:pt x="3825904" y="1281491"/>
                    <a:pt x="3813735" y="1293660"/>
                    <a:pt x="3798724" y="1293660"/>
                  </a:cubicBezTo>
                  <a:lnTo>
                    <a:pt x="27181" y="1293660"/>
                  </a:lnTo>
                  <a:cubicBezTo>
                    <a:pt x="12169" y="1293660"/>
                    <a:pt x="0" y="1281491"/>
                    <a:pt x="0" y="1266479"/>
                  </a:cubicBezTo>
                  <a:lnTo>
                    <a:pt x="0" y="27181"/>
                  </a:lnTo>
                  <a:cubicBezTo>
                    <a:pt x="0" y="12169"/>
                    <a:pt x="12169" y="0"/>
                    <a:pt x="27181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825904" cy="13317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77885" y="1793469"/>
            <a:ext cx="6842938" cy="6842938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2279" y="12279"/>
              <a:ext cx="788241" cy="788241"/>
            </a:xfrm>
            <a:custGeom>
              <a:avLst/>
              <a:gdLst/>
              <a:ahLst/>
              <a:cxnLst/>
              <a:rect r="r" b="b" t="t" l="l"/>
              <a:pathLst>
                <a:path h="788241" w="788241">
                  <a:moveTo>
                    <a:pt x="413434" y="8385"/>
                  </a:moveTo>
                  <a:lnTo>
                    <a:pt x="491450" y="91858"/>
                  </a:lnTo>
                  <a:cubicBezTo>
                    <a:pt x="503721" y="104989"/>
                    <a:pt x="521069" y="112174"/>
                    <a:pt x="539031" y="111567"/>
                  </a:cubicBezTo>
                  <a:lnTo>
                    <a:pt x="653221" y="107708"/>
                  </a:lnTo>
                  <a:cubicBezTo>
                    <a:pt x="660538" y="107461"/>
                    <a:pt x="667629" y="110259"/>
                    <a:pt x="672806" y="115436"/>
                  </a:cubicBezTo>
                  <a:cubicBezTo>
                    <a:pt x="677983" y="120612"/>
                    <a:pt x="680781" y="127704"/>
                    <a:pt x="680534" y="135021"/>
                  </a:cubicBezTo>
                  <a:lnTo>
                    <a:pt x="676675" y="249211"/>
                  </a:lnTo>
                  <a:cubicBezTo>
                    <a:pt x="676068" y="267173"/>
                    <a:pt x="683253" y="284520"/>
                    <a:pt x="696384" y="296792"/>
                  </a:cubicBezTo>
                  <a:lnTo>
                    <a:pt x="779857" y="374808"/>
                  </a:lnTo>
                  <a:cubicBezTo>
                    <a:pt x="785205" y="379807"/>
                    <a:pt x="788242" y="386800"/>
                    <a:pt x="788242" y="394121"/>
                  </a:cubicBezTo>
                  <a:cubicBezTo>
                    <a:pt x="788242" y="401442"/>
                    <a:pt x="785205" y="408435"/>
                    <a:pt x="779857" y="413434"/>
                  </a:cubicBezTo>
                  <a:lnTo>
                    <a:pt x="696384" y="491450"/>
                  </a:lnTo>
                  <a:cubicBezTo>
                    <a:pt x="683253" y="503721"/>
                    <a:pt x="676068" y="521069"/>
                    <a:pt x="676675" y="539031"/>
                  </a:cubicBezTo>
                  <a:lnTo>
                    <a:pt x="680534" y="653221"/>
                  </a:lnTo>
                  <a:cubicBezTo>
                    <a:pt x="680781" y="660538"/>
                    <a:pt x="677983" y="667629"/>
                    <a:pt x="672806" y="672806"/>
                  </a:cubicBezTo>
                  <a:cubicBezTo>
                    <a:pt x="667629" y="677983"/>
                    <a:pt x="660538" y="680781"/>
                    <a:pt x="653221" y="680534"/>
                  </a:cubicBezTo>
                  <a:lnTo>
                    <a:pt x="539031" y="676675"/>
                  </a:lnTo>
                  <a:cubicBezTo>
                    <a:pt x="521069" y="676068"/>
                    <a:pt x="503721" y="683253"/>
                    <a:pt x="491450" y="696384"/>
                  </a:cubicBezTo>
                  <a:lnTo>
                    <a:pt x="413434" y="779857"/>
                  </a:lnTo>
                  <a:cubicBezTo>
                    <a:pt x="408435" y="785205"/>
                    <a:pt x="401442" y="788242"/>
                    <a:pt x="394121" y="788242"/>
                  </a:cubicBezTo>
                  <a:cubicBezTo>
                    <a:pt x="386800" y="788242"/>
                    <a:pt x="379807" y="785205"/>
                    <a:pt x="374808" y="779857"/>
                  </a:cubicBezTo>
                  <a:lnTo>
                    <a:pt x="296792" y="696384"/>
                  </a:lnTo>
                  <a:cubicBezTo>
                    <a:pt x="284520" y="683253"/>
                    <a:pt x="267173" y="676068"/>
                    <a:pt x="249211" y="676675"/>
                  </a:cubicBezTo>
                  <a:lnTo>
                    <a:pt x="135021" y="680534"/>
                  </a:lnTo>
                  <a:cubicBezTo>
                    <a:pt x="127704" y="680781"/>
                    <a:pt x="120612" y="677983"/>
                    <a:pt x="115436" y="672806"/>
                  </a:cubicBezTo>
                  <a:cubicBezTo>
                    <a:pt x="110259" y="667629"/>
                    <a:pt x="107461" y="660538"/>
                    <a:pt x="107708" y="653221"/>
                  </a:cubicBezTo>
                  <a:lnTo>
                    <a:pt x="111567" y="539031"/>
                  </a:lnTo>
                  <a:cubicBezTo>
                    <a:pt x="112174" y="521069"/>
                    <a:pt x="104989" y="503721"/>
                    <a:pt x="91858" y="491450"/>
                  </a:cubicBezTo>
                  <a:lnTo>
                    <a:pt x="8385" y="413434"/>
                  </a:lnTo>
                  <a:cubicBezTo>
                    <a:pt x="3037" y="408435"/>
                    <a:pt x="0" y="401442"/>
                    <a:pt x="0" y="394121"/>
                  </a:cubicBezTo>
                  <a:cubicBezTo>
                    <a:pt x="0" y="386800"/>
                    <a:pt x="3037" y="379807"/>
                    <a:pt x="8385" y="374808"/>
                  </a:cubicBezTo>
                  <a:lnTo>
                    <a:pt x="91858" y="296792"/>
                  </a:lnTo>
                  <a:cubicBezTo>
                    <a:pt x="104989" y="284520"/>
                    <a:pt x="112174" y="267173"/>
                    <a:pt x="111567" y="249211"/>
                  </a:cubicBezTo>
                  <a:lnTo>
                    <a:pt x="107708" y="135021"/>
                  </a:lnTo>
                  <a:cubicBezTo>
                    <a:pt x="107461" y="127704"/>
                    <a:pt x="110259" y="120612"/>
                    <a:pt x="115436" y="115436"/>
                  </a:cubicBezTo>
                  <a:cubicBezTo>
                    <a:pt x="120612" y="110259"/>
                    <a:pt x="127704" y="107461"/>
                    <a:pt x="135021" y="107708"/>
                  </a:cubicBezTo>
                  <a:lnTo>
                    <a:pt x="249211" y="111567"/>
                  </a:lnTo>
                  <a:cubicBezTo>
                    <a:pt x="267173" y="112174"/>
                    <a:pt x="284520" y="104989"/>
                    <a:pt x="296792" y="91858"/>
                  </a:cubicBezTo>
                  <a:lnTo>
                    <a:pt x="374808" y="8385"/>
                  </a:lnTo>
                  <a:cubicBezTo>
                    <a:pt x="379807" y="3037"/>
                    <a:pt x="386800" y="0"/>
                    <a:pt x="394121" y="0"/>
                  </a:cubicBezTo>
                  <a:cubicBezTo>
                    <a:pt x="401442" y="0"/>
                    <a:pt x="408435" y="3037"/>
                    <a:pt x="413434" y="8385"/>
                  </a:cubicBezTo>
                  <a:close/>
                </a:path>
              </a:pathLst>
            </a:custGeom>
            <a:blipFill>
              <a:blip r:embed="rId4"/>
              <a:stretch>
                <a:fillRect l="0" t="-80" r="0" b="-80"/>
              </a:stretch>
            </a:blipFill>
            <a:ln w="142875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</p:grpSp>
      <p:sp>
        <p:nvSpPr>
          <p:cNvPr name="Freeform 8" id="8"/>
          <p:cNvSpPr/>
          <p:nvPr/>
        </p:nvSpPr>
        <p:spPr>
          <a:xfrm flipH="true" flipV="true" rot="0">
            <a:off x="12533398" y="4325489"/>
            <a:ext cx="6019661" cy="6246818"/>
          </a:xfrm>
          <a:custGeom>
            <a:avLst/>
            <a:gdLst/>
            <a:ahLst/>
            <a:cxnLst/>
            <a:rect r="r" b="b" t="t" l="l"/>
            <a:pathLst>
              <a:path h="6246818" w="6019661">
                <a:moveTo>
                  <a:pt x="6019661" y="6246818"/>
                </a:moveTo>
                <a:lnTo>
                  <a:pt x="0" y="6246818"/>
                </a:lnTo>
                <a:lnTo>
                  <a:pt x="0" y="0"/>
                </a:lnTo>
                <a:lnTo>
                  <a:pt x="6019661" y="0"/>
                </a:lnTo>
                <a:lnTo>
                  <a:pt x="6019661" y="62468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996052" y="2042013"/>
            <a:ext cx="5943529" cy="286456"/>
          </a:xfrm>
          <a:custGeom>
            <a:avLst/>
            <a:gdLst/>
            <a:ahLst/>
            <a:cxnLst/>
            <a:rect r="r" b="b" t="t" l="l"/>
            <a:pathLst>
              <a:path h="286456" w="5943529">
                <a:moveTo>
                  <a:pt x="0" y="0"/>
                </a:moveTo>
                <a:lnTo>
                  <a:pt x="5943529" y="0"/>
                </a:lnTo>
                <a:lnTo>
                  <a:pt x="5943529" y="286456"/>
                </a:lnTo>
                <a:lnTo>
                  <a:pt x="0" y="286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20823" y="8295929"/>
            <a:ext cx="4730427" cy="892293"/>
          </a:xfrm>
          <a:custGeom>
            <a:avLst/>
            <a:gdLst/>
            <a:ahLst/>
            <a:cxnLst/>
            <a:rect r="r" b="b" t="t" l="l"/>
            <a:pathLst>
              <a:path h="892293" w="4730427">
                <a:moveTo>
                  <a:pt x="0" y="0"/>
                </a:moveTo>
                <a:lnTo>
                  <a:pt x="4730427" y="0"/>
                </a:lnTo>
                <a:lnTo>
                  <a:pt x="4730427" y="892293"/>
                </a:lnTo>
                <a:lnTo>
                  <a:pt x="0" y="8922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34569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151515" y="3764089"/>
            <a:ext cx="9595526" cy="2787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75"/>
              </a:lnSpc>
            </a:pPr>
            <a:r>
              <a:rPr lang="en-US" b="true" sz="75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TANTANGAN</a:t>
            </a:r>
          </a:p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DIGITALISASI DATA KEMASJIDAN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64431" y="1921716"/>
            <a:ext cx="4769635" cy="45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true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DKM AL-IKHLAS Bid. IDAROH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9151" y="2550970"/>
            <a:ext cx="17387158" cy="6465983"/>
            <a:chOff x="0" y="0"/>
            <a:chExt cx="4579334" cy="1702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79334" cy="1702975"/>
            </a:xfrm>
            <a:custGeom>
              <a:avLst/>
              <a:gdLst/>
              <a:ahLst/>
              <a:cxnLst/>
              <a:rect r="r" b="b" t="t" l="l"/>
              <a:pathLst>
                <a:path h="1702975" w="4579334">
                  <a:moveTo>
                    <a:pt x="24490" y="0"/>
                  </a:moveTo>
                  <a:lnTo>
                    <a:pt x="4554844" y="0"/>
                  </a:lnTo>
                  <a:cubicBezTo>
                    <a:pt x="4568369" y="0"/>
                    <a:pt x="4579334" y="10964"/>
                    <a:pt x="4579334" y="24490"/>
                  </a:cubicBezTo>
                  <a:lnTo>
                    <a:pt x="4579334" y="1678486"/>
                  </a:lnTo>
                  <a:cubicBezTo>
                    <a:pt x="4579334" y="1692011"/>
                    <a:pt x="4568369" y="1702975"/>
                    <a:pt x="4554844" y="1702975"/>
                  </a:cubicBezTo>
                  <a:lnTo>
                    <a:pt x="24490" y="1702975"/>
                  </a:lnTo>
                  <a:cubicBezTo>
                    <a:pt x="10964" y="1702975"/>
                    <a:pt x="0" y="1692011"/>
                    <a:pt x="0" y="1678486"/>
                  </a:cubicBezTo>
                  <a:lnTo>
                    <a:pt x="0" y="24490"/>
                  </a:lnTo>
                  <a:cubicBezTo>
                    <a:pt x="0" y="10964"/>
                    <a:pt x="10964" y="0"/>
                    <a:pt x="24490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79334" cy="1741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50318" y="335862"/>
            <a:ext cx="11404830" cy="168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RENCANA KERJA BESERTA INSTRUMEN KELENGKAPANNYA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957779"/>
            <a:ext cx="16807609" cy="454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1"/>
              </a:lnSpc>
            </a:pPr>
            <a:r>
              <a:rPr lang="en-US" sz="260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Jangka Menengah (6 Bulan – 2 Tahun)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48929" y="2662025"/>
            <a:ext cx="16807609" cy="5943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Fokus: Standarisasi Layanan, Digitalisasi, dan Pengembangan SDM.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● Penyusunan Standar Operasional Prosedur (SOP):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Tujuan : Standardisasi penggunaan fasilitas dan pelayanan.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Kelengkapan : Dokumen SOP Peminjaman Ruangan, SOP Penggunaan Sound System, SOP Penerimaan Tamu, 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     dan SOP Penanganan Jenazah.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● Implementasi Sistem Keuangan Berbasis Aplikasi: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Tujuan : Transparansi dan akuntabilitas keuangan secara real-time.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Kelengkapan : Software Akuntansi sederhana atau Spreadsheet Akuntansi Masjid, serta laporan bulanan yang diterbitkan 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     (via QR Code, Website, dll).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● Program Pelatihan &amp; Sertifikasi Pengurus: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Tujuan : Meningkatkan kapasitas marbot, imam, dan pengurus.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Kelengkapan : Sertifikat pelatihan manajemen masjid, pelatihan khitabah, dan standar gaji/insentif yang layak bagi petugas.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● Digitalisasi Informasi (E-Masjid):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Tujuan : Memudahkan akses informasi program masjid.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Kelengkapan : Website masjid, akun Media Sosial (IG/TikTok/YouTube), dan pembuatan Kartu Anggota Masjid </a:t>
            </a:r>
          </a:p>
          <a:p>
            <a:pPr algn="just">
              <a:lnSpc>
                <a:spcPts val="2999"/>
              </a:lnSpc>
            </a:pPr>
            <a:r>
              <a:rPr lang="en-US" sz="1999" spc="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    (untuk akses manfaat tertentu).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9151" y="2180702"/>
            <a:ext cx="17387158" cy="6836251"/>
            <a:chOff x="0" y="0"/>
            <a:chExt cx="4579334" cy="18004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79334" cy="1800494"/>
            </a:xfrm>
            <a:custGeom>
              <a:avLst/>
              <a:gdLst/>
              <a:ahLst/>
              <a:cxnLst/>
              <a:rect r="r" b="b" t="t" l="l"/>
              <a:pathLst>
                <a:path h="1800494" w="4579334">
                  <a:moveTo>
                    <a:pt x="24490" y="0"/>
                  </a:moveTo>
                  <a:lnTo>
                    <a:pt x="4554844" y="0"/>
                  </a:lnTo>
                  <a:cubicBezTo>
                    <a:pt x="4568369" y="0"/>
                    <a:pt x="4579334" y="10964"/>
                    <a:pt x="4579334" y="24490"/>
                  </a:cubicBezTo>
                  <a:lnTo>
                    <a:pt x="4579334" y="1776005"/>
                  </a:lnTo>
                  <a:cubicBezTo>
                    <a:pt x="4579334" y="1789530"/>
                    <a:pt x="4568369" y="1800494"/>
                    <a:pt x="4554844" y="1800494"/>
                  </a:cubicBezTo>
                  <a:lnTo>
                    <a:pt x="24490" y="1800494"/>
                  </a:lnTo>
                  <a:cubicBezTo>
                    <a:pt x="10964" y="1800494"/>
                    <a:pt x="0" y="1789530"/>
                    <a:pt x="0" y="1776005"/>
                  </a:cubicBezTo>
                  <a:lnTo>
                    <a:pt x="0" y="24490"/>
                  </a:lnTo>
                  <a:cubicBezTo>
                    <a:pt x="0" y="10964"/>
                    <a:pt x="10964" y="0"/>
                    <a:pt x="24490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79334" cy="1838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50318" y="9525"/>
            <a:ext cx="11404830" cy="168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RENCANA KERJA BESERTA INSTRUMEN KELENGKAPANNYA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631442"/>
            <a:ext cx="16807609" cy="454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1"/>
              </a:lnSpc>
            </a:pPr>
            <a:r>
              <a:rPr lang="en-US" sz="260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Jangka Panjang (2 – 5 Tahun)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02351" y="2953067"/>
            <a:ext cx="16699397" cy="543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Fokus: Kemandirian Finansial, Akreditasi, dan Perluasan Manfaat.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● Kemandirian Ekonomi (Unit Usaha Idaroh):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○ Tujuan : Memiliki pendapatan tetap selain dari kotak amal.</a:t>
            </a:r>
          </a:p>
          <a:p>
            <a:pPr algn="just">
              <a:lnSpc>
                <a:spcPts val="4249"/>
              </a:lnSpc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</a:t>
            </a: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○ Kelengkapan : Pembentukan Badan Usaha Milik Masjid (BUMM) seperti Koperasi, Toko Sembako, </a:t>
            </a:r>
          </a:p>
          <a:p>
            <a:pPr algn="just">
              <a:lnSpc>
                <a:spcPts val="4249"/>
              </a:lnSpc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   atau persewaan ruko wakaf produktif.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● Akreditasi &amp; Sertifikasi Mutu: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○ Tujuan : Mendapatkan pengakuan standar manajemen dari Kemenag atau Dewan Masjid Indonesia (DMI).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○ Kelengkapan : Dokumen ISO sederhana atau Piagam Akreditasi Masjid Nasional.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● Pusat Informasi &amp; Konsultasi (Crisis Center):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○ Tujuan : Menjadikan Idaroh sebagai pusat layanan warga 24 jam.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○ Kelengkapan : Ruang Layanan Konsultasi Hukum/Agama/Psikologi dan hotline layanan bantuan darurat.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9151" y="2180702"/>
            <a:ext cx="17387158" cy="6836251"/>
            <a:chOff x="0" y="0"/>
            <a:chExt cx="4579334" cy="18004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79334" cy="1800494"/>
            </a:xfrm>
            <a:custGeom>
              <a:avLst/>
              <a:gdLst/>
              <a:ahLst/>
              <a:cxnLst/>
              <a:rect r="r" b="b" t="t" l="l"/>
              <a:pathLst>
                <a:path h="1800494" w="4579334">
                  <a:moveTo>
                    <a:pt x="24490" y="0"/>
                  </a:moveTo>
                  <a:lnTo>
                    <a:pt x="4554844" y="0"/>
                  </a:lnTo>
                  <a:cubicBezTo>
                    <a:pt x="4568369" y="0"/>
                    <a:pt x="4579334" y="10964"/>
                    <a:pt x="4579334" y="24490"/>
                  </a:cubicBezTo>
                  <a:lnTo>
                    <a:pt x="4579334" y="1776005"/>
                  </a:lnTo>
                  <a:cubicBezTo>
                    <a:pt x="4579334" y="1789530"/>
                    <a:pt x="4568369" y="1800494"/>
                    <a:pt x="4554844" y="1800494"/>
                  </a:cubicBezTo>
                  <a:lnTo>
                    <a:pt x="24490" y="1800494"/>
                  </a:lnTo>
                  <a:cubicBezTo>
                    <a:pt x="10964" y="1800494"/>
                    <a:pt x="0" y="1789530"/>
                    <a:pt x="0" y="1776005"/>
                  </a:cubicBezTo>
                  <a:lnTo>
                    <a:pt x="0" y="24490"/>
                  </a:lnTo>
                  <a:cubicBezTo>
                    <a:pt x="0" y="10964"/>
                    <a:pt x="10964" y="0"/>
                    <a:pt x="24490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79334" cy="1838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49634" y="363694"/>
            <a:ext cx="11404830" cy="168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KELENGKAPAN ADMINISTRASI (DOKUMEN WAJIB ADA)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02351" y="2953067"/>
            <a:ext cx="16699397" cy="5210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Untu</a:t>
            </a: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 mendukung rencana kerja di atas, bagian Idaroh harus memiliki "Kotak Dokumen" berikut: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1. Buku Induk Jamaah : Berisi data detail warga sekitar.</a:t>
            </a: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2. Buku Inv</a:t>
            </a: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entaris : Daftar barang milik masjid (beserta tanggal beli dan kondisi).</a:t>
            </a: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3. Buku Tamu : Untuk mendata kunjungan tokoh atau lembaga luar.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4. Buku Notulensi Rapat :</a:t>
            </a: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Mencatat setiap keputusan penting pengurus.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5. Buku Keuangan (General Ledger : Catatan arus kas masuk dan keluar).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6. Buku Agenda Surat : Rekam jejak surat menyurat resmi.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7.  Formulir-Formulir : Form peminjaman alat, form pendaftaran nikah, 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   form permohonan santunan.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9151" y="2180702"/>
            <a:ext cx="17387158" cy="6836251"/>
            <a:chOff x="0" y="0"/>
            <a:chExt cx="4579334" cy="18004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79334" cy="1800494"/>
            </a:xfrm>
            <a:custGeom>
              <a:avLst/>
              <a:gdLst/>
              <a:ahLst/>
              <a:cxnLst/>
              <a:rect r="r" b="b" t="t" l="l"/>
              <a:pathLst>
                <a:path h="1800494" w="4579334">
                  <a:moveTo>
                    <a:pt x="24490" y="0"/>
                  </a:moveTo>
                  <a:lnTo>
                    <a:pt x="4554844" y="0"/>
                  </a:lnTo>
                  <a:cubicBezTo>
                    <a:pt x="4568369" y="0"/>
                    <a:pt x="4579334" y="10964"/>
                    <a:pt x="4579334" y="24490"/>
                  </a:cubicBezTo>
                  <a:lnTo>
                    <a:pt x="4579334" y="1776005"/>
                  </a:lnTo>
                  <a:cubicBezTo>
                    <a:pt x="4579334" y="1789530"/>
                    <a:pt x="4568369" y="1800494"/>
                    <a:pt x="4554844" y="1800494"/>
                  </a:cubicBezTo>
                  <a:lnTo>
                    <a:pt x="24490" y="1800494"/>
                  </a:lnTo>
                  <a:cubicBezTo>
                    <a:pt x="10964" y="1800494"/>
                    <a:pt x="0" y="1789530"/>
                    <a:pt x="0" y="1776005"/>
                  </a:cubicBezTo>
                  <a:lnTo>
                    <a:pt x="0" y="24490"/>
                  </a:lnTo>
                  <a:cubicBezTo>
                    <a:pt x="0" y="10964"/>
                    <a:pt x="10964" y="0"/>
                    <a:pt x="24490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79334" cy="1838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49634" y="363694"/>
            <a:ext cx="11404830" cy="168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KELENGKAPAN ADMINISTRASI (DIGITALISASI DATA)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02351" y="2444486"/>
            <a:ext cx="16699397" cy="6391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Untu</a:t>
            </a: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 mendukung rencana kerja di atas, bagian Idaroh harus memiliki "Server" untuk menyimpan data-data sebagai berikut:</a:t>
            </a:r>
          </a:p>
          <a:p>
            <a:pPr algn="just" marL="561336" indent="-280668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Buku Induk Jamaah : Berisi data detail warga sekitar.</a:t>
            </a:r>
          </a:p>
          <a:p>
            <a:pPr algn="just" marL="561336" indent="-280668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Buku Inv</a:t>
            </a: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entaris : Daftar barang milik masjid (beserta tanggal beli dan kondisi).</a:t>
            </a:r>
          </a:p>
          <a:p>
            <a:pPr algn="just" marL="561336" indent="-280668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Buku Tamu : Untuk mendata kunjungan tokoh atau lembaga luar.</a:t>
            </a:r>
          </a:p>
          <a:p>
            <a:pPr algn="just" marL="561336" indent="-280668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Buku Notulensi Rapat :</a:t>
            </a: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Mencatat setiap keputusan penting pengurus.</a:t>
            </a:r>
          </a:p>
          <a:p>
            <a:pPr algn="just" marL="561336" indent="-280668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Buku Keuangan (Kas Ditangan, Kas Dibank).</a:t>
            </a:r>
          </a:p>
          <a:p>
            <a:pPr algn="just" marL="561336" indent="-280668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Buku Agenda Surat : Rekam jejak surat menyurat resmi.</a:t>
            </a:r>
          </a:p>
          <a:p>
            <a:pPr algn="just" marL="561336" indent="-280668" lvl="1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Formulir-Formulir : Form peminjaman alat, form pendaftaran nikah, </a:t>
            </a: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form permohonan santunan.</a:t>
            </a:r>
          </a:p>
          <a:p>
            <a:pPr algn="just" marL="561336" indent="-280668" lvl="1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Sertifikat  : sertifikat kejuaraan yang dikeluarkan dan atau yang diterima oleh DKM</a:t>
            </a:r>
          </a:p>
          <a:p>
            <a:pPr algn="just" marL="561336" indent="-280668" lvl="1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Dokument khotbah jum’at</a:t>
            </a:r>
          </a:p>
          <a:p>
            <a:pPr algn="just" marL="561336" indent="-280668" lvl="1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Agenda penyewaan atau peminjaman alat ( Aula, Sound System, dll )</a:t>
            </a:r>
          </a:p>
          <a:p>
            <a:pPr algn="just" marL="561336" indent="-280668" lvl="1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Agenda Kegiatan Remas ( Hadrah, Olahraga, dll )</a:t>
            </a:r>
          </a:p>
          <a:p>
            <a:pPr algn="just" marL="561336" indent="-280668" lvl="1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dll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2140620" y="4484952"/>
            <a:ext cx="6370319" cy="6610709"/>
          </a:xfrm>
          <a:custGeom>
            <a:avLst/>
            <a:gdLst/>
            <a:ahLst/>
            <a:cxnLst/>
            <a:rect r="r" b="b" t="t" l="l"/>
            <a:pathLst>
              <a:path h="6610709" w="6370319">
                <a:moveTo>
                  <a:pt x="6370319" y="6610709"/>
                </a:moveTo>
                <a:lnTo>
                  <a:pt x="0" y="6610709"/>
                </a:lnTo>
                <a:lnTo>
                  <a:pt x="0" y="0"/>
                </a:lnTo>
                <a:lnTo>
                  <a:pt x="6370319" y="0"/>
                </a:lnTo>
                <a:lnTo>
                  <a:pt x="6370319" y="66107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419270" y="3079531"/>
            <a:ext cx="15457300" cy="4172980"/>
            <a:chOff x="0" y="0"/>
            <a:chExt cx="4071058" cy="10990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71058" cy="1099056"/>
            </a:xfrm>
            <a:custGeom>
              <a:avLst/>
              <a:gdLst/>
              <a:ahLst/>
              <a:cxnLst/>
              <a:rect r="r" b="b" t="t" l="l"/>
              <a:pathLst>
                <a:path h="1099056" w="4071058">
                  <a:moveTo>
                    <a:pt x="27547" y="0"/>
                  </a:moveTo>
                  <a:lnTo>
                    <a:pt x="4043511" y="0"/>
                  </a:lnTo>
                  <a:cubicBezTo>
                    <a:pt x="4058725" y="0"/>
                    <a:pt x="4071058" y="12333"/>
                    <a:pt x="4071058" y="27547"/>
                  </a:cubicBezTo>
                  <a:lnTo>
                    <a:pt x="4071058" y="1071509"/>
                  </a:lnTo>
                  <a:cubicBezTo>
                    <a:pt x="4071058" y="1086723"/>
                    <a:pt x="4058725" y="1099056"/>
                    <a:pt x="4043511" y="1099056"/>
                  </a:cubicBezTo>
                  <a:lnTo>
                    <a:pt x="27547" y="1099056"/>
                  </a:lnTo>
                  <a:cubicBezTo>
                    <a:pt x="12333" y="1099056"/>
                    <a:pt x="0" y="1086723"/>
                    <a:pt x="0" y="1071509"/>
                  </a:cubicBezTo>
                  <a:lnTo>
                    <a:pt x="0" y="27547"/>
                  </a:lnTo>
                  <a:cubicBezTo>
                    <a:pt x="0" y="12333"/>
                    <a:pt x="12333" y="0"/>
                    <a:pt x="27547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71058" cy="1137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10800000">
            <a:off x="2160305" y="8146240"/>
            <a:ext cx="4253772" cy="802382"/>
          </a:xfrm>
          <a:custGeom>
            <a:avLst/>
            <a:gdLst/>
            <a:ahLst/>
            <a:cxnLst/>
            <a:rect r="r" b="b" t="t" l="l"/>
            <a:pathLst>
              <a:path h="802382" w="4253772">
                <a:moveTo>
                  <a:pt x="0" y="0"/>
                </a:moveTo>
                <a:lnTo>
                  <a:pt x="4253772" y="0"/>
                </a:lnTo>
                <a:lnTo>
                  <a:pt x="4253772" y="802382"/>
                </a:lnTo>
                <a:lnTo>
                  <a:pt x="0" y="80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3456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858953" y="2271414"/>
            <a:ext cx="5609016" cy="270334"/>
          </a:xfrm>
          <a:custGeom>
            <a:avLst/>
            <a:gdLst/>
            <a:ahLst/>
            <a:cxnLst/>
            <a:rect r="r" b="b" t="t" l="l"/>
            <a:pathLst>
              <a:path h="270334" w="5609016">
                <a:moveTo>
                  <a:pt x="0" y="0"/>
                </a:moveTo>
                <a:lnTo>
                  <a:pt x="5609015" y="0"/>
                </a:lnTo>
                <a:lnTo>
                  <a:pt x="5609015" y="270334"/>
                </a:lnTo>
                <a:lnTo>
                  <a:pt x="0" y="270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7006" y="3695735"/>
            <a:ext cx="13681769" cy="273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3"/>
              </a:lnSpc>
            </a:pPr>
            <a:r>
              <a:rPr lang="en-US" b="true" sz="9199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STANDARD OPERATING PROCEDURE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699849" y="235106"/>
            <a:ext cx="3089094" cy="3089094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27201" y="27201"/>
              <a:ext cx="758397" cy="758397"/>
            </a:xfrm>
            <a:custGeom>
              <a:avLst/>
              <a:gdLst/>
              <a:ahLst/>
              <a:cxnLst/>
              <a:rect r="r" b="b" t="t" l="l"/>
              <a:pathLst>
                <a:path h="758397" w="758397">
                  <a:moveTo>
                    <a:pt x="421981" y="18574"/>
                  </a:moveTo>
                  <a:lnTo>
                    <a:pt x="453059" y="51825"/>
                  </a:lnTo>
                  <a:cubicBezTo>
                    <a:pt x="480243" y="80911"/>
                    <a:pt x="518671" y="96829"/>
                    <a:pt x="558460" y="95484"/>
                  </a:cubicBezTo>
                  <a:lnTo>
                    <a:pt x="603947" y="93947"/>
                  </a:lnTo>
                  <a:cubicBezTo>
                    <a:pt x="620156" y="93399"/>
                    <a:pt x="635865" y="99598"/>
                    <a:pt x="647333" y="111065"/>
                  </a:cubicBezTo>
                  <a:cubicBezTo>
                    <a:pt x="658800" y="122533"/>
                    <a:pt x="664999" y="138242"/>
                    <a:pt x="664451" y="154450"/>
                  </a:cubicBezTo>
                  <a:lnTo>
                    <a:pt x="662914" y="199938"/>
                  </a:lnTo>
                  <a:cubicBezTo>
                    <a:pt x="661569" y="239727"/>
                    <a:pt x="677487" y="278155"/>
                    <a:pt x="706572" y="305339"/>
                  </a:cubicBezTo>
                  <a:lnTo>
                    <a:pt x="739824" y="336417"/>
                  </a:lnTo>
                  <a:cubicBezTo>
                    <a:pt x="751672" y="347490"/>
                    <a:pt x="758398" y="362982"/>
                    <a:pt x="758398" y="379199"/>
                  </a:cubicBezTo>
                  <a:cubicBezTo>
                    <a:pt x="758398" y="395416"/>
                    <a:pt x="751672" y="410908"/>
                    <a:pt x="739824" y="421981"/>
                  </a:cubicBezTo>
                  <a:lnTo>
                    <a:pt x="706572" y="453059"/>
                  </a:lnTo>
                  <a:cubicBezTo>
                    <a:pt x="677487" y="480243"/>
                    <a:pt x="661569" y="518671"/>
                    <a:pt x="662914" y="558460"/>
                  </a:cubicBezTo>
                  <a:lnTo>
                    <a:pt x="664451" y="603947"/>
                  </a:lnTo>
                  <a:cubicBezTo>
                    <a:pt x="664999" y="620156"/>
                    <a:pt x="658800" y="635865"/>
                    <a:pt x="647333" y="647333"/>
                  </a:cubicBezTo>
                  <a:cubicBezTo>
                    <a:pt x="635865" y="658800"/>
                    <a:pt x="620156" y="664999"/>
                    <a:pt x="603947" y="664451"/>
                  </a:cubicBezTo>
                  <a:lnTo>
                    <a:pt x="558460" y="662914"/>
                  </a:lnTo>
                  <a:cubicBezTo>
                    <a:pt x="518671" y="661569"/>
                    <a:pt x="480243" y="677487"/>
                    <a:pt x="453059" y="706572"/>
                  </a:cubicBezTo>
                  <a:lnTo>
                    <a:pt x="421981" y="739824"/>
                  </a:lnTo>
                  <a:cubicBezTo>
                    <a:pt x="410908" y="751672"/>
                    <a:pt x="395416" y="758398"/>
                    <a:pt x="379199" y="758398"/>
                  </a:cubicBezTo>
                  <a:cubicBezTo>
                    <a:pt x="362982" y="758398"/>
                    <a:pt x="347490" y="751672"/>
                    <a:pt x="336417" y="739824"/>
                  </a:cubicBezTo>
                  <a:lnTo>
                    <a:pt x="305339" y="706572"/>
                  </a:lnTo>
                  <a:cubicBezTo>
                    <a:pt x="278155" y="677487"/>
                    <a:pt x="239727" y="661569"/>
                    <a:pt x="199938" y="662914"/>
                  </a:cubicBezTo>
                  <a:lnTo>
                    <a:pt x="154450" y="664451"/>
                  </a:lnTo>
                  <a:cubicBezTo>
                    <a:pt x="138242" y="664999"/>
                    <a:pt x="122533" y="658800"/>
                    <a:pt x="111065" y="647333"/>
                  </a:cubicBezTo>
                  <a:cubicBezTo>
                    <a:pt x="99598" y="635865"/>
                    <a:pt x="93399" y="620156"/>
                    <a:pt x="93947" y="603947"/>
                  </a:cubicBezTo>
                  <a:lnTo>
                    <a:pt x="95484" y="558460"/>
                  </a:lnTo>
                  <a:cubicBezTo>
                    <a:pt x="96829" y="518671"/>
                    <a:pt x="80911" y="480243"/>
                    <a:pt x="51825" y="453059"/>
                  </a:cubicBezTo>
                  <a:lnTo>
                    <a:pt x="18574" y="421981"/>
                  </a:lnTo>
                  <a:cubicBezTo>
                    <a:pt x="6726" y="410908"/>
                    <a:pt x="0" y="395416"/>
                    <a:pt x="0" y="379199"/>
                  </a:cubicBezTo>
                  <a:cubicBezTo>
                    <a:pt x="0" y="362982"/>
                    <a:pt x="6726" y="347490"/>
                    <a:pt x="18574" y="336417"/>
                  </a:cubicBezTo>
                  <a:lnTo>
                    <a:pt x="51825" y="305339"/>
                  </a:lnTo>
                  <a:cubicBezTo>
                    <a:pt x="80911" y="278155"/>
                    <a:pt x="96829" y="239727"/>
                    <a:pt x="95484" y="199938"/>
                  </a:cubicBezTo>
                  <a:lnTo>
                    <a:pt x="93947" y="154450"/>
                  </a:lnTo>
                  <a:cubicBezTo>
                    <a:pt x="93399" y="138242"/>
                    <a:pt x="99598" y="122533"/>
                    <a:pt x="111065" y="111065"/>
                  </a:cubicBezTo>
                  <a:cubicBezTo>
                    <a:pt x="122533" y="99598"/>
                    <a:pt x="138242" y="93399"/>
                    <a:pt x="154450" y="93947"/>
                  </a:cubicBezTo>
                  <a:lnTo>
                    <a:pt x="199938" y="95484"/>
                  </a:lnTo>
                  <a:cubicBezTo>
                    <a:pt x="239727" y="96829"/>
                    <a:pt x="278155" y="80911"/>
                    <a:pt x="305339" y="51825"/>
                  </a:cubicBezTo>
                  <a:lnTo>
                    <a:pt x="336417" y="18574"/>
                  </a:lnTo>
                  <a:cubicBezTo>
                    <a:pt x="347490" y="6726"/>
                    <a:pt x="362982" y="0"/>
                    <a:pt x="379199" y="0"/>
                  </a:cubicBezTo>
                  <a:cubicBezTo>
                    <a:pt x="395416" y="0"/>
                    <a:pt x="410908" y="6726"/>
                    <a:pt x="421981" y="18574"/>
                  </a:cubicBezTo>
                  <a:close/>
                </a:path>
              </a:pathLst>
            </a:custGeom>
            <a:blipFill>
              <a:blip r:embed="rId8"/>
              <a:stretch>
                <a:fillRect l="-1868" t="-1933" r="-1868" b="-1933"/>
              </a:stretch>
            </a:blipFill>
            <a:ln w="142875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9151" y="2180702"/>
            <a:ext cx="17387158" cy="6836251"/>
            <a:chOff x="0" y="0"/>
            <a:chExt cx="4579334" cy="18004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79334" cy="1800494"/>
            </a:xfrm>
            <a:custGeom>
              <a:avLst/>
              <a:gdLst/>
              <a:ahLst/>
              <a:cxnLst/>
              <a:rect r="r" b="b" t="t" l="l"/>
              <a:pathLst>
                <a:path h="1800494" w="4579334">
                  <a:moveTo>
                    <a:pt x="24490" y="0"/>
                  </a:moveTo>
                  <a:lnTo>
                    <a:pt x="4554844" y="0"/>
                  </a:lnTo>
                  <a:cubicBezTo>
                    <a:pt x="4568369" y="0"/>
                    <a:pt x="4579334" y="10964"/>
                    <a:pt x="4579334" y="24490"/>
                  </a:cubicBezTo>
                  <a:lnTo>
                    <a:pt x="4579334" y="1776005"/>
                  </a:lnTo>
                  <a:cubicBezTo>
                    <a:pt x="4579334" y="1789530"/>
                    <a:pt x="4568369" y="1800494"/>
                    <a:pt x="4554844" y="1800494"/>
                  </a:cubicBezTo>
                  <a:lnTo>
                    <a:pt x="24490" y="1800494"/>
                  </a:lnTo>
                  <a:cubicBezTo>
                    <a:pt x="10964" y="1800494"/>
                    <a:pt x="0" y="1789530"/>
                    <a:pt x="0" y="1776005"/>
                  </a:cubicBezTo>
                  <a:lnTo>
                    <a:pt x="0" y="24490"/>
                  </a:lnTo>
                  <a:cubicBezTo>
                    <a:pt x="0" y="10964"/>
                    <a:pt x="10964" y="0"/>
                    <a:pt x="24490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79334" cy="1838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49634" y="363694"/>
            <a:ext cx="11404830" cy="850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PROSEDUR INVENTARISASI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954492" y="3070320"/>
            <a:ext cx="16376476" cy="4742357"/>
            <a:chOff x="0" y="0"/>
            <a:chExt cx="21835301" cy="632314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330905"/>
              <a:ext cx="3066852" cy="1079345"/>
              <a:chOff x="0" y="0"/>
              <a:chExt cx="605798" cy="21320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05798" cy="213204"/>
              </a:xfrm>
              <a:custGeom>
                <a:avLst/>
                <a:gdLst/>
                <a:ahLst/>
                <a:cxnLst/>
                <a:rect r="r" b="b" t="t" l="l"/>
                <a:pathLst>
                  <a:path h="213204" w="605798">
                    <a:moveTo>
                      <a:pt x="106602" y="0"/>
                    </a:moveTo>
                    <a:lnTo>
                      <a:pt x="499196" y="0"/>
                    </a:lnTo>
                    <a:cubicBezTo>
                      <a:pt x="527469" y="0"/>
                      <a:pt x="554583" y="11231"/>
                      <a:pt x="574575" y="31223"/>
                    </a:cubicBezTo>
                    <a:cubicBezTo>
                      <a:pt x="594567" y="51215"/>
                      <a:pt x="605798" y="78329"/>
                      <a:pt x="605798" y="106602"/>
                    </a:cubicBezTo>
                    <a:lnTo>
                      <a:pt x="605798" y="106602"/>
                    </a:lnTo>
                    <a:cubicBezTo>
                      <a:pt x="605798" y="134875"/>
                      <a:pt x="594567" y="161989"/>
                      <a:pt x="574575" y="181981"/>
                    </a:cubicBezTo>
                    <a:cubicBezTo>
                      <a:pt x="554583" y="201973"/>
                      <a:pt x="527469" y="213204"/>
                      <a:pt x="499196" y="213204"/>
                    </a:cubicBezTo>
                    <a:lnTo>
                      <a:pt x="106602" y="213204"/>
                    </a:lnTo>
                    <a:cubicBezTo>
                      <a:pt x="78329" y="213204"/>
                      <a:pt x="51215" y="201973"/>
                      <a:pt x="31223" y="181981"/>
                    </a:cubicBezTo>
                    <a:cubicBezTo>
                      <a:pt x="11231" y="161989"/>
                      <a:pt x="0" y="134875"/>
                      <a:pt x="0" y="106602"/>
                    </a:cubicBezTo>
                    <a:lnTo>
                      <a:pt x="0" y="106602"/>
                    </a:lnTo>
                    <a:cubicBezTo>
                      <a:pt x="0" y="78329"/>
                      <a:pt x="11231" y="51215"/>
                      <a:pt x="31223" y="31223"/>
                    </a:cubicBezTo>
                    <a:cubicBezTo>
                      <a:pt x="51215" y="11231"/>
                      <a:pt x="78329" y="0"/>
                      <a:pt x="106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gradFill>
                  <a:gsLst>
                    <a:gs pos="0">
                      <a:srgbClr val="EB972C">
                        <a:alpha val="100000"/>
                      </a:srgbClr>
                    </a:gs>
                    <a:gs pos="100000">
                      <a:srgbClr val="FFD985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605798" cy="25130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r>
                  <a:rPr lang="en-US" b="true" sz="1899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PERENCANAAN</a:t>
                </a:r>
              </a:p>
            </p:txBody>
          </p:sp>
        </p:grpSp>
        <p:sp>
          <p:nvSpPr>
            <p:cNvPr name="AutoShape 15" id="15"/>
            <p:cNvSpPr/>
            <p:nvPr/>
          </p:nvSpPr>
          <p:spPr>
            <a:xfrm>
              <a:off x="2812718" y="845178"/>
              <a:ext cx="1591787" cy="25400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arrow" len="sm" w="med"/>
            </a:ln>
          </p:spPr>
        </p:sp>
        <p:grpSp>
          <p:nvGrpSpPr>
            <p:cNvPr name="Group 16" id="16"/>
            <p:cNvGrpSpPr/>
            <p:nvPr/>
          </p:nvGrpSpPr>
          <p:grpSpPr>
            <a:xfrm rot="0">
              <a:off x="4404504" y="330905"/>
              <a:ext cx="3066852" cy="1079345"/>
              <a:chOff x="0" y="0"/>
              <a:chExt cx="605798" cy="213204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05798" cy="213204"/>
              </a:xfrm>
              <a:custGeom>
                <a:avLst/>
                <a:gdLst/>
                <a:ahLst/>
                <a:cxnLst/>
                <a:rect r="r" b="b" t="t" l="l"/>
                <a:pathLst>
                  <a:path h="213204" w="605798">
                    <a:moveTo>
                      <a:pt x="106602" y="0"/>
                    </a:moveTo>
                    <a:lnTo>
                      <a:pt x="499196" y="0"/>
                    </a:lnTo>
                    <a:cubicBezTo>
                      <a:pt x="527469" y="0"/>
                      <a:pt x="554583" y="11231"/>
                      <a:pt x="574575" y="31223"/>
                    </a:cubicBezTo>
                    <a:cubicBezTo>
                      <a:pt x="594567" y="51215"/>
                      <a:pt x="605798" y="78329"/>
                      <a:pt x="605798" y="106602"/>
                    </a:cubicBezTo>
                    <a:lnTo>
                      <a:pt x="605798" y="106602"/>
                    </a:lnTo>
                    <a:cubicBezTo>
                      <a:pt x="605798" y="134875"/>
                      <a:pt x="594567" y="161989"/>
                      <a:pt x="574575" y="181981"/>
                    </a:cubicBezTo>
                    <a:cubicBezTo>
                      <a:pt x="554583" y="201973"/>
                      <a:pt x="527469" y="213204"/>
                      <a:pt x="499196" y="213204"/>
                    </a:cubicBezTo>
                    <a:lnTo>
                      <a:pt x="106602" y="213204"/>
                    </a:lnTo>
                    <a:cubicBezTo>
                      <a:pt x="78329" y="213204"/>
                      <a:pt x="51215" y="201973"/>
                      <a:pt x="31223" y="181981"/>
                    </a:cubicBezTo>
                    <a:cubicBezTo>
                      <a:pt x="11231" y="161989"/>
                      <a:pt x="0" y="134875"/>
                      <a:pt x="0" y="106602"/>
                    </a:cubicBezTo>
                    <a:lnTo>
                      <a:pt x="0" y="106602"/>
                    </a:lnTo>
                    <a:cubicBezTo>
                      <a:pt x="0" y="78329"/>
                      <a:pt x="11231" y="51215"/>
                      <a:pt x="31223" y="31223"/>
                    </a:cubicBezTo>
                    <a:cubicBezTo>
                      <a:pt x="51215" y="11231"/>
                      <a:pt x="78329" y="0"/>
                      <a:pt x="106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gradFill>
                  <a:gsLst>
                    <a:gs pos="0">
                      <a:srgbClr val="EB972C">
                        <a:alpha val="100000"/>
                      </a:srgbClr>
                    </a:gs>
                    <a:gs pos="100000">
                      <a:srgbClr val="FFD985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605798" cy="25130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r>
                  <a:rPr lang="en-US" b="true" sz="1899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PERMOHONAN</a:t>
                </a:r>
              </a:p>
            </p:txBody>
          </p:sp>
        </p:grpSp>
        <p:sp>
          <p:nvSpPr>
            <p:cNvPr name="AutoShape 19" id="19"/>
            <p:cNvSpPr/>
            <p:nvPr/>
          </p:nvSpPr>
          <p:spPr>
            <a:xfrm>
              <a:off x="7471762" y="819781"/>
              <a:ext cx="1591787" cy="25400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arrow" len="sm" w="med"/>
            </a:ln>
          </p:spPr>
        </p:sp>
        <p:grpSp>
          <p:nvGrpSpPr>
            <p:cNvPr name="Group 20" id="20"/>
            <p:cNvGrpSpPr/>
            <p:nvPr/>
          </p:nvGrpSpPr>
          <p:grpSpPr>
            <a:xfrm rot="0">
              <a:off x="9063548" y="280108"/>
              <a:ext cx="3066852" cy="1079345"/>
              <a:chOff x="0" y="0"/>
              <a:chExt cx="605798" cy="213204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605798" cy="213204"/>
              </a:xfrm>
              <a:custGeom>
                <a:avLst/>
                <a:gdLst/>
                <a:ahLst/>
                <a:cxnLst/>
                <a:rect r="r" b="b" t="t" l="l"/>
                <a:pathLst>
                  <a:path h="213204" w="605798">
                    <a:moveTo>
                      <a:pt x="106602" y="0"/>
                    </a:moveTo>
                    <a:lnTo>
                      <a:pt x="499196" y="0"/>
                    </a:lnTo>
                    <a:cubicBezTo>
                      <a:pt x="527469" y="0"/>
                      <a:pt x="554583" y="11231"/>
                      <a:pt x="574575" y="31223"/>
                    </a:cubicBezTo>
                    <a:cubicBezTo>
                      <a:pt x="594567" y="51215"/>
                      <a:pt x="605798" y="78329"/>
                      <a:pt x="605798" y="106602"/>
                    </a:cubicBezTo>
                    <a:lnTo>
                      <a:pt x="605798" y="106602"/>
                    </a:lnTo>
                    <a:cubicBezTo>
                      <a:pt x="605798" y="134875"/>
                      <a:pt x="594567" y="161989"/>
                      <a:pt x="574575" y="181981"/>
                    </a:cubicBezTo>
                    <a:cubicBezTo>
                      <a:pt x="554583" y="201973"/>
                      <a:pt x="527469" y="213204"/>
                      <a:pt x="499196" y="213204"/>
                    </a:cubicBezTo>
                    <a:lnTo>
                      <a:pt x="106602" y="213204"/>
                    </a:lnTo>
                    <a:cubicBezTo>
                      <a:pt x="78329" y="213204"/>
                      <a:pt x="51215" y="201973"/>
                      <a:pt x="31223" y="181981"/>
                    </a:cubicBezTo>
                    <a:cubicBezTo>
                      <a:pt x="11231" y="161989"/>
                      <a:pt x="0" y="134875"/>
                      <a:pt x="0" y="106602"/>
                    </a:cubicBezTo>
                    <a:lnTo>
                      <a:pt x="0" y="106602"/>
                    </a:lnTo>
                    <a:cubicBezTo>
                      <a:pt x="0" y="78329"/>
                      <a:pt x="11231" y="51215"/>
                      <a:pt x="31223" y="31223"/>
                    </a:cubicBezTo>
                    <a:cubicBezTo>
                      <a:pt x="51215" y="11231"/>
                      <a:pt x="78329" y="0"/>
                      <a:pt x="106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gradFill>
                  <a:gsLst>
                    <a:gs pos="0">
                      <a:srgbClr val="EB972C">
                        <a:alpha val="100000"/>
                      </a:srgbClr>
                    </a:gs>
                    <a:gs pos="100000">
                      <a:srgbClr val="FFD985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605798" cy="25130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r>
                  <a:rPr lang="en-US" b="true" sz="1899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PERSETUJUAN</a:t>
                </a:r>
              </a:p>
            </p:txBody>
          </p:sp>
        </p:grpSp>
        <p:sp>
          <p:nvSpPr>
            <p:cNvPr name="AutoShape 23" id="23"/>
            <p:cNvSpPr/>
            <p:nvPr/>
          </p:nvSpPr>
          <p:spPr>
            <a:xfrm>
              <a:off x="12125059" y="845181"/>
              <a:ext cx="1591787" cy="25400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arrow" len="sm" w="med"/>
            </a:ln>
          </p:spPr>
        </p:sp>
        <p:grpSp>
          <p:nvGrpSpPr>
            <p:cNvPr name="Group 24" id="24"/>
            <p:cNvGrpSpPr/>
            <p:nvPr/>
          </p:nvGrpSpPr>
          <p:grpSpPr>
            <a:xfrm rot="0">
              <a:off x="13716846" y="0"/>
              <a:ext cx="3356044" cy="1741162"/>
              <a:chOff x="0" y="0"/>
              <a:chExt cx="662922" cy="343933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662922" cy="343933"/>
              </a:xfrm>
              <a:custGeom>
                <a:avLst/>
                <a:gdLst/>
                <a:ahLst/>
                <a:cxnLst/>
                <a:rect r="r" b="b" t="t" l="l"/>
                <a:pathLst>
                  <a:path h="343933" w="662922">
                    <a:moveTo>
                      <a:pt x="169170" y="0"/>
                    </a:moveTo>
                    <a:lnTo>
                      <a:pt x="493753" y="0"/>
                    </a:lnTo>
                    <a:cubicBezTo>
                      <a:pt x="538619" y="0"/>
                      <a:pt x="581648" y="17823"/>
                      <a:pt x="613374" y="49549"/>
                    </a:cubicBezTo>
                    <a:cubicBezTo>
                      <a:pt x="645099" y="81274"/>
                      <a:pt x="662922" y="124303"/>
                      <a:pt x="662922" y="169170"/>
                    </a:cubicBezTo>
                    <a:lnTo>
                      <a:pt x="662922" y="174764"/>
                    </a:lnTo>
                    <a:cubicBezTo>
                      <a:pt x="662922" y="268193"/>
                      <a:pt x="587182" y="343933"/>
                      <a:pt x="493753" y="343933"/>
                    </a:cubicBezTo>
                    <a:lnTo>
                      <a:pt x="169170" y="343933"/>
                    </a:lnTo>
                    <a:cubicBezTo>
                      <a:pt x="124303" y="343933"/>
                      <a:pt x="81274" y="326110"/>
                      <a:pt x="49549" y="294385"/>
                    </a:cubicBezTo>
                    <a:cubicBezTo>
                      <a:pt x="17823" y="262659"/>
                      <a:pt x="0" y="219630"/>
                      <a:pt x="0" y="174764"/>
                    </a:cubicBezTo>
                    <a:lnTo>
                      <a:pt x="0" y="169170"/>
                    </a:lnTo>
                    <a:cubicBezTo>
                      <a:pt x="0" y="124303"/>
                      <a:pt x="17823" y="81274"/>
                      <a:pt x="49549" y="49549"/>
                    </a:cubicBezTo>
                    <a:cubicBezTo>
                      <a:pt x="81274" y="17823"/>
                      <a:pt x="124303" y="0"/>
                      <a:pt x="1691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gradFill>
                  <a:gsLst>
                    <a:gs pos="0">
                      <a:srgbClr val="EB972C">
                        <a:alpha val="100000"/>
                      </a:srgbClr>
                    </a:gs>
                    <a:gs pos="100000">
                      <a:srgbClr val="FFD985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662922" cy="3820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r>
                  <a:rPr lang="en-US" b="true" sz="1899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PEMBELIAN/PENERIMAAN/PENGHAPUSAN</a:t>
                </a:r>
              </a:p>
            </p:txBody>
          </p:sp>
        </p:grpSp>
        <p:sp>
          <p:nvSpPr>
            <p:cNvPr name="AutoShape 27" id="27"/>
            <p:cNvSpPr/>
            <p:nvPr/>
          </p:nvSpPr>
          <p:spPr>
            <a:xfrm>
              <a:off x="17073295" y="870581"/>
              <a:ext cx="1591787" cy="25400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arrow" len="sm" w="med"/>
            </a:ln>
          </p:spPr>
        </p:sp>
        <p:grpSp>
          <p:nvGrpSpPr>
            <p:cNvPr name="Group 28" id="28"/>
            <p:cNvGrpSpPr/>
            <p:nvPr/>
          </p:nvGrpSpPr>
          <p:grpSpPr>
            <a:xfrm rot="0">
              <a:off x="18665081" y="330908"/>
              <a:ext cx="3066852" cy="1079345"/>
              <a:chOff x="0" y="0"/>
              <a:chExt cx="605798" cy="213204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605798" cy="213204"/>
              </a:xfrm>
              <a:custGeom>
                <a:avLst/>
                <a:gdLst/>
                <a:ahLst/>
                <a:cxnLst/>
                <a:rect r="r" b="b" t="t" l="l"/>
                <a:pathLst>
                  <a:path h="213204" w="605798">
                    <a:moveTo>
                      <a:pt x="106602" y="0"/>
                    </a:moveTo>
                    <a:lnTo>
                      <a:pt x="499196" y="0"/>
                    </a:lnTo>
                    <a:cubicBezTo>
                      <a:pt x="527469" y="0"/>
                      <a:pt x="554583" y="11231"/>
                      <a:pt x="574575" y="31223"/>
                    </a:cubicBezTo>
                    <a:cubicBezTo>
                      <a:pt x="594567" y="51215"/>
                      <a:pt x="605798" y="78329"/>
                      <a:pt x="605798" y="106602"/>
                    </a:cubicBezTo>
                    <a:lnTo>
                      <a:pt x="605798" y="106602"/>
                    </a:lnTo>
                    <a:cubicBezTo>
                      <a:pt x="605798" y="134875"/>
                      <a:pt x="594567" y="161989"/>
                      <a:pt x="574575" y="181981"/>
                    </a:cubicBezTo>
                    <a:cubicBezTo>
                      <a:pt x="554583" y="201973"/>
                      <a:pt x="527469" y="213204"/>
                      <a:pt x="499196" y="213204"/>
                    </a:cubicBezTo>
                    <a:lnTo>
                      <a:pt x="106602" y="213204"/>
                    </a:lnTo>
                    <a:cubicBezTo>
                      <a:pt x="78329" y="213204"/>
                      <a:pt x="51215" y="201973"/>
                      <a:pt x="31223" y="181981"/>
                    </a:cubicBezTo>
                    <a:cubicBezTo>
                      <a:pt x="11231" y="161989"/>
                      <a:pt x="0" y="134875"/>
                      <a:pt x="0" y="106602"/>
                    </a:cubicBezTo>
                    <a:lnTo>
                      <a:pt x="0" y="106602"/>
                    </a:lnTo>
                    <a:cubicBezTo>
                      <a:pt x="0" y="78329"/>
                      <a:pt x="11231" y="51215"/>
                      <a:pt x="31223" y="31223"/>
                    </a:cubicBezTo>
                    <a:cubicBezTo>
                      <a:pt x="51215" y="11231"/>
                      <a:pt x="78329" y="0"/>
                      <a:pt x="106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gradFill>
                  <a:gsLst>
                    <a:gs pos="0">
                      <a:srgbClr val="EB972C">
                        <a:alpha val="100000"/>
                      </a:srgbClr>
                    </a:gs>
                    <a:gs pos="100000">
                      <a:srgbClr val="FFD985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28575"/>
                <a:ext cx="605798" cy="241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  <a:spcBef>
                    <a:spcPct val="0"/>
                  </a:spcBef>
                </a:pPr>
                <a:r>
                  <a:rPr lang="en-US" b="true" sz="1700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PENGELOMPOKAN</a:t>
                </a: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18768449" y="5243797"/>
              <a:ext cx="3066852" cy="1079345"/>
              <a:chOff x="0" y="0"/>
              <a:chExt cx="605798" cy="213204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605798" cy="213204"/>
              </a:xfrm>
              <a:custGeom>
                <a:avLst/>
                <a:gdLst/>
                <a:ahLst/>
                <a:cxnLst/>
                <a:rect r="r" b="b" t="t" l="l"/>
                <a:pathLst>
                  <a:path h="213204" w="605798">
                    <a:moveTo>
                      <a:pt x="106602" y="0"/>
                    </a:moveTo>
                    <a:lnTo>
                      <a:pt x="499196" y="0"/>
                    </a:lnTo>
                    <a:cubicBezTo>
                      <a:pt x="527469" y="0"/>
                      <a:pt x="554583" y="11231"/>
                      <a:pt x="574575" y="31223"/>
                    </a:cubicBezTo>
                    <a:cubicBezTo>
                      <a:pt x="594567" y="51215"/>
                      <a:pt x="605798" y="78329"/>
                      <a:pt x="605798" y="106602"/>
                    </a:cubicBezTo>
                    <a:lnTo>
                      <a:pt x="605798" y="106602"/>
                    </a:lnTo>
                    <a:cubicBezTo>
                      <a:pt x="605798" y="134875"/>
                      <a:pt x="594567" y="161989"/>
                      <a:pt x="574575" y="181981"/>
                    </a:cubicBezTo>
                    <a:cubicBezTo>
                      <a:pt x="554583" y="201973"/>
                      <a:pt x="527469" y="213204"/>
                      <a:pt x="499196" y="213204"/>
                    </a:cubicBezTo>
                    <a:lnTo>
                      <a:pt x="106602" y="213204"/>
                    </a:lnTo>
                    <a:cubicBezTo>
                      <a:pt x="78329" y="213204"/>
                      <a:pt x="51215" y="201973"/>
                      <a:pt x="31223" y="181981"/>
                    </a:cubicBezTo>
                    <a:cubicBezTo>
                      <a:pt x="11231" y="161989"/>
                      <a:pt x="0" y="134875"/>
                      <a:pt x="0" y="106602"/>
                    </a:cubicBezTo>
                    <a:lnTo>
                      <a:pt x="0" y="106602"/>
                    </a:lnTo>
                    <a:cubicBezTo>
                      <a:pt x="0" y="78329"/>
                      <a:pt x="11231" y="51215"/>
                      <a:pt x="31223" y="31223"/>
                    </a:cubicBezTo>
                    <a:cubicBezTo>
                      <a:pt x="51215" y="11231"/>
                      <a:pt x="78329" y="0"/>
                      <a:pt x="106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gradFill>
                  <a:gsLst>
                    <a:gs pos="0">
                      <a:srgbClr val="EB972C">
                        <a:alpha val="100000"/>
                      </a:srgbClr>
                    </a:gs>
                    <a:gs pos="100000">
                      <a:srgbClr val="FFD985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28575"/>
                <a:ext cx="605798" cy="241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  <a:spcBef>
                    <a:spcPct val="0"/>
                  </a:spcBef>
                </a:pPr>
                <a:r>
                  <a:rPr lang="en-US" b="true" sz="1700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ENTRY DATA</a:t>
                </a: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14006037" y="5243797"/>
              <a:ext cx="3066852" cy="1079345"/>
              <a:chOff x="0" y="0"/>
              <a:chExt cx="605798" cy="213204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605798" cy="213204"/>
              </a:xfrm>
              <a:custGeom>
                <a:avLst/>
                <a:gdLst/>
                <a:ahLst/>
                <a:cxnLst/>
                <a:rect r="r" b="b" t="t" l="l"/>
                <a:pathLst>
                  <a:path h="213204" w="605798">
                    <a:moveTo>
                      <a:pt x="106602" y="0"/>
                    </a:moveTo>
                    <a:lnTo>
                      <a:pt x="499196" y="0"/>
                    </a:lnTo>
                    <a:cubicBezTo>
                      <a:pt x="527469" y="0"/>
                      <a:pt x="554583" y="11231"/>
                      <a:pt x="574575" y="31223"/>
                    </a:cubicBezTo>
                    <a:cubicBezTo>
                      <a:pt x="594567" y="51215"/>
                      <a:pt x="605798" y="78329"/>
                      <a:pt x="605798" y="106602"/>
                    </a:cubicBezTo>
                    <a:lnTo>
                      <a:pt x="605798" y="106602"/>
                    </a:lnTo>
                    <a:cubicBezTo>
                      <a:pt x="605798" y="134875"/>
                      <a:pt x="594567" y="161989"/>
                      <a:pt x="574575" y="181981"/>
                    </a:cubicBezTo>
                    <a:cubicBezTo>
                      <a:pt x="554583" y="201973"/>
                      <a:pt x="527469" y="213204"/>
                      <a:pt x="499196" y="213204"/>
                    </a:cubicBezTo>
                    <a:lnTo>
                      <a:pt x="106602" y="213204"/>
                    </a:lnTo>
                    <a:cubicBezTo>
                      <a:pt x="78329" y="213204"/>
                      <a:pt x="51215" y="201973"/>
                      <a:pt x="31223" y="181981"/>
                    </a:cubicBezTo>
                    <a:cubicBezTo>
                      <a:pt x="11231" y="161989"/>
                      <a:pt x="0" y="134875"/>
                      <a:pt x="0" y="106602"/>
                    </a:cubicBezTo>
                    <a:lnTo>
                      <a:pt x="0" y="106602"/>
                    </a:lnTo>
                    <a:cubicBezTo>
                      <a:pt x="0" y="78329"/>
                      <a:pt x="11231" y="51215"/>
                      <a:pt x="31223" y="31223"/>
                    </a:cubicBezTo>
                    <a:cubicBezTo>
                      <a:pt x="51215" y="11231"/>
                      <a:pt x="78329" y="0"/>
                      <a:pt x="106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gradFill>
                  <a:gsLst>
                    <a:gs pos="0">
                      <a:srgbClr val="EB972C">
                        <a:alpha val="100000"/>
                      </a:srgbClr>
                    </a:gs>
                    <a:gs pos="100000">
                      <a:srgbClr val="FFD985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605798" cy="241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  <a:spcBef>
                    <a:spcPct val="0"/>
                  </a:spcBef>
                </a:pPr>
                <a:r>
                  <a:rPr lang="en-US" b="true" sz="1700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PELABELAN</a:t>
                </a: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9237385" y="5243797"/>
              <a:ext cx="3066852" cy="1079345"/>
              <a:chOff x="0" y="0"/>
              <a:chExt cx="605798" cy="213204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605798" cy="213204"/>
              </a:xfrm>
              <a:custGeom>
                <a:avLst/>
                <a:gdLst/>
                <a:ahLst/>
                <a:cxnLst/>
                <a:rect r="r" b="b" t="t" l="l"/>
                <a:pathLst>
                  <a:path h="213204" w="605798">
                    <a:moveTo>
                      <a:pt x="106602" y="0"/>
                    </a:moveTo>
                    <a:lnTo>
                      <a:pt x="499196" y="0"/>
                    </a:lnTo>
                    <a:cubicBezTo>
                      <a:pt x="527469" y="0"/>
                      <a:pt x="554583" y="11231"/>
                      <a:pt x="574575" y="31223"/>
                    </a:cubicBezTo>
                    <a:cubicBezTo>
                      <a:pt x="594567" y="51215"/>
                      <a:pt x="605798" y="78329"/>
                      <a:pt x="605798" y="106602"/>
                    </a:cubicBezTo>
                    <a:lnTo>
                      <a:pt x="605798" y="106602"/>
                    </a:lnTo>
                    <a:cubicBezTo>
                      <a:pt x="605798" y="134875"/>
                      <a:pt x="594567" y="161989"/>
                      <a:pt x="574575" y="181981"/>
                    </a:cubicBezTo>
                    <a:cubicBezTo>
                      <a:pt x="554583" y="201973"/>
                      <a:pt x="527469" y="213204"/>
                      <a:pt x="499196" y="213204"/>
                    </a:cubicBezTo>
                    <a:lnTo>
                      <a:pt x="106602" y="213204"/>
                    </a:lnTo>
                    <a:cubicBezTo>
                      <a:pt x="78329" y="213204"/>
                      <a:pt x="51215" y="201973"/>
                      <a:pt x="31223" y="181981"/>
                    </a:cubicBezTo>
                    <a:cubicBezTo>
                      <a:pt x="11231" y="161989"/>
                      <a:pt x="0" y="134875"/>
                      <a:pt x="0" y="106602"/>
                    </a:cubicBezTo>
                    <a:lnTo>
                      <a:pt x="0" y="106602"/>
                    </a:lnTo>
                    <a:cubicBezTo>
                      <a:pt x="0" y="78329"/>
                      <a:pt x="11231" y="51215"/>
                      <a:pt x="31223" y="31223"/>
                    </a:cubicBezTo>
                    <a:cubicBezTo>
                      <a:pt x="51215" y="11231"/>
                      <a:pt x="78329" y="0"/>
                      <a:pt x="106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gradFill>
                  <a:gsLst>
                    <a:gs pos="0">
                      <a:srgbClr val="EB972C">
                        <a:alpha val="100000"/>
                      </a:srgbClr>
                    </a:gs>
                    <a:gs pos="100000">
                      <a:srgbClr val="FFD985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605798" cy="241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  <a:spcBef>
                    <a:spcPct val="0"/>
                  </a:spcBef>
                </a:pPr>
                <a:r>
                  <a:rPr lang="en-US" b="true" sz="1700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PENEMPATAN</a:t>
                </a: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4468733" y="5243797"/>
              <a:ext cx="3066852" cy="1079345"/>
              <a:chOff x="0" y="0"/>
              <a:chExt cx="605798" cy="213204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605798" cy="213204"/>
              </a:xfrm>
              <a:custGeom>
                <a:avLst/>
                <a:gdLst/>
                <a:ahLst/>
                <a:cxnLst/>
                <a:rect r="r" b="b" t="t" l="l"/>
                <a:pathLst>
                  <a:path h="213204" w="605798">
                    <a:moveTo>
                      <a:pt x="106602" y="0"/>
                    </a:moveTo>
                    <a:lnTo>
                      <a:pt x="499196" y="0"/>
                    </a:lnTo>
                    <a:cubicBezTo>
                      <a:pt x="527469" y="0"/>
                      <a:pt x="554583" y="11231"/>
                      <a:pt x="574575" y="31223"/>
                    </a:cubicBezTo>
                    <a:cubicBezTo>
                      <a:pt x="594567" y="51215"/>
                      <a:pt x="605798" y="78329"/>
                      <a:pt x="605798" y="106602"/>
                    </a:cubicBezTo>
                    <a:lnTo>
                      <a:pt x="605798" y="106602"/>
                    </a:lnTo>
                    <a:cubicBezTo>
                      <a:pt x="605798" y="134875"/>
                      <a:pt x="594567" y="161989"/>
                      <a:pt x="574575" y="181981"/>
                    </a:cubicBezTo>
                    <a:cubicBezTo>
                      <a:pt x="554583" y="201973"/>
                      <a:pt x="527469" y="213204"/>
                      <a:pt x="499196" y="213204"/>
                    </a:cubicBezTo>
                    <a:lnTo>
                      <a:pt x="106602" y="213204"/>
                    </a:lnTo>
                    <a:cubicBezTo>
                      <a:pt x="78329" y="213204"/>
                      <a:pt x="51215" y="201973"/>
                      <a:pt x="31223" y="181981"/>
                    </a:cubicBezTo>
                    <a:cubicBezTo>
                      <a:pt x="11231" y="161989"/>
                      <a:pt x="0" y="134875"/>
                      <a:pt x="0" y="106602"/>
                    </a:cubicBezTo>
                    <a:lnTo>
                      <a:pt x="0" y="106602"/>
                    </a:lnTo>
                    <a:cubicBezTo>
                      <a:pt x="0" y="78329"/>
                      <a:pt x="11231" y="51215"/>
                      <a:pt x="31223" y="31223"/>
                    </a:cubicBezTo>
                    <a:cubicBezTo>
                      <a:pt x="51215" y="11231"/>
                      <a:pt x="78329" y="0"/>
                      <a:pt x="106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gradFill>
                  <a:gsLst>
                    <a:gs pos="0">
                      <a:srgbClr val="EB972C">
                        <a:alpha val="100000"/>
                      </a:srgbClr>
                    </a:gs>
                    <a:gs pos="100000">
                      <a:srgbClr val="FFD985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28575"/>
                <a:ext cx="605798" cy="241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  <a:spcBef>
                    <a:spcPct val="0"/>
                  </a:spcBef>
                </a:pPr>
                <a:r>
                  <a:rPr lang="en-US" b="true" sz="1700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PELETAKAN</a:t>
                </a: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0">
              <a:off x="194501" y="5243797"/>
              <a:ext cx="3066852" cy="1079345"/>
              <a:chOff x="0" y="0"/>
              <a:chExt cx="605798" cy="213204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605798" cy="213204"/>
              </a:xfrm>
              <a:custGeom>
                <a:avLst/>
                <a:gdLst/>
                <a:ahLst/>
                <a:cxnLst/>
                <a:rect r="r" b="b" t="t" l="l"/>
                <a:pathLst>
                  <a:path h="213204" w="605798">
                    <a:moveTo>
                      <a:pt x="106602" y="0"/>
                    </a:moveTo>
                    <a:lnTo>
                      <a:pt x="499196" y="0"/>
                    </a:lnTo>
                    <a:cubicBezTo>
                      <a:pt x="527469" y="0"/>
                      <a:pt x="554583" y="11231"/>
                      <a:pt x="574575" y="31223"/>
                    </a:cubicBezTo>
                    <a:cubicBezTo>
                      <a:pt x="594567" y="51215"/>
                      <a:pt x="605798" y="78329"/>
                      <a:pt x="605798" y="106602"/>
                    </a:cubicBezTo>
                    <a:lnTo>
                      <a:pt x="605798" y="106602"/>
                    </a:lnTo>
                    <a:cubicBezTo>
                      <a:pt x="605798" y="134875"/>
                      <a:pt x="594567" y="161989"/>
                      <a:pt x="574575" y="181981"/>
                    </a:cubicBezTo>
                    <a:cubicBezTo>
                      <a:pt x="554583" y="201973"/>
                      <a:pt x="527469" y="213204"/>
                      <a:pt x="499196" y="213204"/>
                    </a:cubicBezTo>
                    <a:lnTo>
                      <a:pt x="106602" y="213204"/>
                    </a:lnTo>
                    <a:cubicBezTo>
                      <a:pt x="78329" y="213204"/>
                      <a:pt x="51215" y="201973"/>
                      <a:pt x="31223" y="181981"/>
                    </a:cubicBezTo>
                    <a:cubicBezTo>
                      <a:pt x="11231" y="161989"/>
                      <a:pt x="0" y="134875"/>
                      <a:pt x="0" y="106602"/>
                    </a:cubicBezTo>
                    <a:lnTo>
                      <a:pt x="0" y="106602"/>
                    </a:lnTo>
                    <a:cubicBezTo>
                      <a:pt x="0" y="78329"/>
                      <a:pt x="11231" y="51215"/>
                      <a:pt x="31223" y="31223"/>
                    </a:cubicBezTo>
                    <a:cubicBezTo>
                      <a:pt x="51215" y="11231"/>
                      <a:pt x="78329" y="0"/>
                      <a:pt x="106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gradFill>
                  <a:gsLst>
                    <a:gs pos="0">
                      <a:srgbClr val="EB972C">
                        <a:alpha val="100000"/>
                      </a:srgbClr>
                    </a:gs>
                    <a:gs pos="100000">
                      <a:srgbClr val="FFD985">
                        <a:alpha val="100000"/>
                      </a:srgbClr>
                    </a:gs>
                  </a:gsLst>
                  <a:lin ang="0"/>
                </a:gradFill>
                <a:prstDash val="solid"/>
                <a:round/>
              </a:ln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28575"/>
                <a:ext cx="605798" cy="241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80"/>
                  </a:lnSpc>
                  <a:spcBef>
                    <a:spcPct val="0"/>
                  </a:spcBef>
                </a:pPr>
                <a:r>
                  <a:rPr lang="en-US" b="true" sz="1700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PELAPORAN</a:t>
                </a:r>
              </a:p>
            </p:txBody>
          </p:sp>
        </p:grpSp>
        <p:sp>
          <p:nvSpPr>
            <p:cNvPr name="AutoShape 46" id="46"/>
            <p:cNvSpPr/>
            <p:nvPr/>
          </p:nvSpPr>
          <p:spPr>
            <a:xfrm flipV="true">
              <a:off x="1533426" y="1741162"/>
              <a:ext cx="0" cy="3110185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47" id="47"/>
            <p:cNvSpPr/>
            <p:nvPr/>
          </p:nvSpPr>
          <p:spPr>
            <a:xfrm>
              <a:off x="20173121" y="1742005"/>
              <a:ext cx="25386" cy="3109341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48" id="48"/>
            <p:cNvSpPr/>
            <p:nvPr/>
          </p:nvSpPr>
          <p:spPr>
            <a:xfrm flipH="true">
              <a:off x="17208339" y="5808870"/>
              <a:ext cx="1984261" cy="0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49" id="49"/>
            <p:cNvSpPr/>
            <p:nvPr/>
          </p:nvSpPr>
          <p:spPr>
            <a:xfrm flipH="true">
              <a:off x="12304237" y="5834270"/>
              <a:ext cx="1984261" cy="0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50" id="50"/>
            <p:cNvSpPr/>
            <p:nvPr/>
          </p:nvSpPr>
          <p:spPr>
            <a:xfrm flipH="true">
              <a:off x="7641565" y="5859670"/>
              <a:ext cx="1984261" cy="0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51" id="51"/>
            <p:cNvSpPr/>
            <p:nvPr/>
          </p:nvSpPr>
          <p:spPr>
            <a:xfrm flipH="true" flipV="true">
              <a:off x="3261353" y="5834270"/>
              <a:ext cx="1736382" cy="25400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arrow" len="sm" w="med"/>
            </a:ln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449634" y="363694"/>
            <a:ext cx="11404830" cy="850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PROSEDUR INVENTARISASI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93819" y="1907992"/>
            <a:ext cx="16465481" cy="7267945"/>
          </a:xfrm>
          <a:custGeom>
            <a:avLst/>
            <a:gdLst/>
            <a:ahLst/>
            <a:cxnLst/>
            <a:rect r="r" b="b" t="t" l="l"/>
            <a:pathLst>
              <a:path h="7267945" w="16465481">
                <a:moveTo>
                  <a:pt x="0" y="0"/>
                </a:moveTo>
                <a:lnTo>
                  <a:pt x="16465481" y="0"/>
                </a:lnTo>
                <a:lnTo>
                  <a:pt x="16465481" y="7267945"/>
                </a:lnTo>
                <a:lnTo>
                  <a:pt x="0" y="72679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77" t="0" r="-1177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449634" y="363694"/>
            <a:ext cx="11404830" cy="850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PENOMORAN SURAT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54897" y="2819473"/>
            <a:ext cx="6314599" cy="5840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Surat Keputusan (SK) : 01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Surat Undangan (SU) : 02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Surat Permohonan (SPm) : 03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Surat Pemberitahuan (SPb) : 04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Surat Peminjaman (SPp) : 05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Surat Pernyataan (SPn) : 06 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Surat Mandat (SM) : 07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Surat Tugas (ST) : 08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Surat Keterangan (SKet) : 09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Surat Rekomendasi (SR) : 10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Surat Balasan (SB) : 11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Surat Perintah Perjalanan Dinas (SPPD) : 12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Sertifikat (SRT) : 13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Perjanjian Kerja (PK) : 14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Surat Pengantar (SPeng) : 15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103925" y="2352466"/>
            <a:ext cx="10155375" cy="4216707"/>
            <a:chOff x="0" y="0"/>
            <a:chExt cx="2674667" cy="111057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74667" cy="1110573"/>
            </a:xfrm>
            <a:custGeom>
              <a:avLst/>
              <a:gdLst/>
              <a:ahLst/>
              <a:cxnLst/>
              <a:rect r="r" b="b" t="t" l="l"/>
              <a:pathLst>
                <a:path h="1110573" w="2674667">
                  <a:moveTo>
                    <a:pt x="41929" y="0"/>
                  </a:moveTo>
                  <a:lnTo>
                    <a:pt x="2632738" y="0"/>
                  </a:lnTo>
                  <a:cubicBezTo>
                    <a:pt x="2655894" y="0"/>
                    <a:pt x="2674667" y="18772"/>
                    <a:pt x="2674667" y="41929"/>
                  </a:cubicBezTo>
                  <a:lnTo>
                    <a:pt x="2674667" y="1068644"/>
                  </a:lnTo>
                  <a:cubicBezTo>
                    <a:pt x="2674667" y="1079764"/>
                    <a:pt x="2670249" y="1090429"/>
                    <a:pt x="2662386" y="1098292"/>
                  </a:cubicBezTo>
                  <a:cubicBezTo>
                    <a:pt x="2654523" y="1106155"/>
                    <a:pt x="2643858" y="1110573"/>
                    <a:pt x="2632738" y="1110573"/>
                  </a:cubicBezTo>
                  <a:lnTo>
                    <a:pt x="41929" y="1110573"/>
                  </a:lnTo>
                  <a:cubicBezTo>
                    <a:pt x="30809" y="1110573"/>
                    <a:pt x="20144" y="1106155"/>
                    <a:pt x="12281" y="1098292"/>
                  </a:cubicBezTo>
                  <a:cubicBezTo>
                    <a:pt x="4418" y="1090429"/>
                    <a:pt x="0" y="1079764"/>
                    <a:pt x="0" y="1068644"/>
                  </a:cubicBezTo>
                  <a:lnTo>
                    <a:pt x="0" y="41929"/>
                  </a:lnTo>
                  <a:cubicBezTo>
                    <a:pt x="0" y="30809"/>
                    <a:pt x="4418" y="20144"/>
                    <a:pt x="12281" y="12281"/>
                  </a:cubicBezTo>
                  <a:cubicBezTo>
                    <a:pt x="20144" y="4418"/>
                    <a:pt x="30809" y="0"/>
                    <a:pt x="41929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674667" cy="11486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646385" y="2432163"/>
            <a:ext cx="9349318" cy="3982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Komponen Penomoran Surat</a:t>
            </a:r>
          </a:p>
          <a:p>
            <a:pPr algn="l">
              <a:lnSpc>
                <a:spcPts val="2659"/>
              </a:lnSpc>
            </a:pPr>
          </a:p>
          <a:p>
            <a:pPr algn="l">
              <a:lnSpc>
                <a:spcPts val="2659"/>
              </a:lnSpc>
            </a:pPr>
            <a:r>
              <a:rPr lang="en-US" sz="18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Kode Jenis Surat: Angka atau huruf yang mengidentifikasi jenis surat</a:t>
            </a:r>
          </a:p>
          <a:p>
            <a:pPr algn="l">
              <a:lnSpc>
                <a:spcPts val="2659"/>
              </a:lnSpc>
            </a:pPr>
            <a:r>
              <a:rPr lang="en-US" sz="18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               (Contoh: 01 untuk SK, 08 untuk  Surat Tugas).</a:t>
            </a:r>
          </a:p>
          <a:p>
            <a:pPr algn="l">
              <a:lnSpc>
                <a:spcPts val="2659"/>
              </a:lnSpc>
            </a:pPr>
            <a:r>
              <a:rPr lang="en-US" sz="18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Nomor Urut: Nomor urut surat yang dikeluarkan dalam periode tertentu </a:t>
            </a:r>
          </a:p>
          <a:p>
            <a:pPr algn="l">
              <a:lnSpc>
                <a:spcPts val="2659"/>
              </a:lnSpc>
            </a:pPr>
            <a:r>
              <a:rPr lang="en-US" sz="18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               (Contoh: 007, 118).</a:t>
            </a:r>
          </a:p>
          <a:p>
            <a:pPr algn="l">
              <a:lnSpc>
                <a:spcPts val="2659"/>
              </a:lnSpc>
            </a:pPr>
            <a:r>
              <a:rPr lang="en-US" sz="18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Singkatan Lembaga: Singkatan resmi lembaga pembuat surat</a:t>
            </a:r>
          </a:p>
          <a:p>
            <a:pPr algn="l">
              <a:lnSpc>
                <a:spcPts val="2659"/>
              </a:lnSpc>
            </a:pPr>
            <a:r>
              <a:rPr lang="en-US" sz="18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               (Contoh: ITS, DP-KM).</a:t>
            </a:r>
          </a:p>
          <a:p>
            <a:pPr algn="l">
              <a:lnSpc>
                <a:spcPts val="2659"/>
              </a:lnSpc>
            </a:pPr>
            <a:r>
              <a:rPr lang="en-US" sz="18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Bulan: Bulan surat dibuat, ditulis dalam angka Romawi </a:t>
            </a:r>
          </a:p>
          <a:p>
            <a:pPr algn="l">
              <a:lnSpc>
                <a:spcPts val="2659"/>
              </a:lnSpc>
            </a:pPr>
            <a:r>
              <a:rPr lang="en-US" sz="18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               (Contoh: IX untuk September, VII untuk Juli).</a:t>
            </a:r>
          </a:p>
          <a:p>
            <a:pPr algn="l">
              <a:lnSpc>
                <a:spcPts val="2659"/>
              </a:lnSpc>
            </a:pPr>
            <a:r>
              <a:rPr lang="en-US" sz="18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Tahun: Tahun surat diterbitkan (Contoh: 2025):</a:t>
            </a:r>
          </a:p>
          <a:p>
            <a:pPr algn="l">
              <a:lnSpc>
                <a:spcPts val="2100"/>
              </a:lnSpc>
            </a:pPr>
          </a:p>
        </p:txBody>
      </p:sp>
      <p:grpSp>
        <p:nvGrpSpPr>
          <p:cNvPr name="Group 13" id="13"/>
          <p:cNvGrpSpPr/>
          <p:nvPr/>
        </p:nvGrpSpPr>
        <p:grpSpPr>
          <a:xfrm rot="0">
            <a:off x="7103925" y="6676715"/>
            <a:ext cx="10155375" cy="2401148"/>
            <a:chOff x="0" y="0"/>
            <a:chExt cx="2674667" cy="63240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74667" cy="632401"/>
            </a:xfrm>
            <a:custGeom>
              <a:avLst/>
              <a:gdLst/>
              <a:ahLst/>
              <a:cxnLst/>
              <a:rect r="r" b="b" t="t" l="l"/>
              <a:pathLst>
                <a:path h="632401" w="2674667">
                  <a:moveTo>
                    <a:pt x="41929" y="0"/>
                  </a:moveTo>
                  <a:lnTo>
                    <a:pt x="2632738" y="0"/>
                  </a:lnTo>
                  <a:cubicBezTo>
                    <a:pt x="2655894" y="0"/>
                    <a:pt x="2674667" y="18772"/>
                    <a:pt x="2674667" y="41929"/>
                  </a:cubicBezTo>
                  <a:lnTo>
                    <a:pt x="2674667" y="590472"/>
                  </a:lnTo>
                  <a:cubicBezTo>
                    <a:pt x="2674667" y="601592"/>
                    <a:pt x="2670249" y="612257"/>
                    <a:pt x="2662386" y="620120"/>
                  </a:cubicBezTo>
                  <a:cubicBezTo>
                    <a:pt x="2654523" y="627984"/>
                    <a:pt x="2643858" y="632401"/>
                    <a:pt x="2632738" y="632401"/>
                  </a:cubicBezTo>
                  <a:lnTo>
                    <a:pt x="41929" y="632401"/>
                  </a:lnTo>
                  <a:cubicBezTo>
                    <a:pt x="18772" y="632401"/>
                    <a:pt x="0" y="613629"/>
                    <a:pt x="0" y="590472"/>
                  </a:cubicBezTo>
                  <a:lnTo>
                    <a:pt x="0" y="41929"/>
                  </a:lnTo>
                  <a:cubicBezTo>
                    <a:pt x="0" y="30809"/>
                    <a:pt x="4418" y="20144"/>
                    <a:pt x="12281" y="12281"/>
                  </a:cubicBezTo>
                  <a:cubicBezTo>
                    <a:pt x="20144" y="4418"/>
                    <a:pt x="30809" y="0"/>
                    <a:pt x="41929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674667" cy="6705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Contoh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506953" y="6853921"/>
            <a:ext cx="9349318" cy="208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Contoh : </a:t>
            </a:r>
          </a:p>
          <a:p>
            <a:pPr algn="just">
              <a:lnSpc>
                <a:spcPts val="2799"/>
              </a:lnSpc>
            </a:pPr>
            <a:r>
              <a:rPr lang="en-US" sz="19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01.001/DKMAI/II/2026 - SK nomor 001 DKM Tentang SOP Penomoran Surat Diterbitkan Bulan Feb 2026</a:t>
            </a:r>
          </a:p>
          <a:p>
            <a:pPr algn="just">
              <a:lnSpc>
                <a:spcPts val="2659"/>
              </a:lnSpc>
            </a:pPr>
            <a:r>
              <a:rPr lang="en-US" b="true" sz="18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13.005/DKMAI/IV/2026 - Sertifikat Nomor 005 DKM Lomba Adzan Memperingati Isra’ Mi’raj  Juara 1 - Fulan bin Fulanah Diterbitkan Bulan Apr 2026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449634" y="363694"/>
            <a:ext cx="11404830" cy="168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KLASIFIKASI PENOMORAN INVETARIS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54897" y="2819473"/>
            <a:ext cx="4871879" cy="3887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I.01 - Dok</a:t>
            </a: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umen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I.02 - Pendukung Ibadah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I.03 - Penunjuk Waktu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I.04 - Pendingin Ruangan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I.05 - Alat Elektronik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I.06 - Alat Listrik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I.07 - Kendaraan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I.08 - Mekuri (Meja Kursi Lemari)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I.09 - Alat Kebersihan</a:t>
            </a:r>
          </a:p>
          <a:p>
            <a:pPr algn="l" marL="474978" indent="-237489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I.10 - Lain-lain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103925" y="2552789"/>
            <a:ext cx="10155375" cy="4449093"/>
            <a:chOff x="0" y="0"/>
            <a:chExt cx="2674667" cy="11717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74667" cy="1171778"/>
            </a:xfrm>
            <a:custGeom>
              <a:avLst/>
              <a:gdLst/>
              <a:ahLst/>
              <a:cxnLst/>
              <a:rect r="r" b="b" t="t" l="l"/>
              <a:pathLst>
                <a:path h="1171778" w="2674667">
                  <a:moveTo>
                    <a:pt x="41929" y="0"/>
                  </a:moveTo>
                  <a:lnTo>
                    <a:pt x="2632738" y="0"/>
                  </a:lnTo>
                  <a:cubicBezTo>
                    <a:pt x="2655894" y="0"/>
                    <a:pt x="2674667" y="18772"/>
                    <a:pt x="2674667" y="41929"/>
                  </a:cubicBezTo>
                  <a:lnTo>
                    <a:pt x="2674667" y="1129848"/>
                  </a:lnTo>
                  <a:cubicBezTo>
                    <a:pt x="2674667" y="1153005"/>
                    <a:pt x="2655894" y="1171778"/>
                    <a:pt x="2632738" y="1171778"/>
                  </a:cubicBezTo>
                  <a:lnTo>
                    <a:pt x="41929" y="1171778"/>
                  </a:lnTo>
                  <a:cubicBezTo>
                    <a:pt x="30809" y="1171778"/>
                    <a:pt x="20144" y="1167360"/>
                    <a:pt x="12281" y="1159497"/>
                  </a:cubicBezTo>
                  <a:cubicBezTo>
                    <a:pt x="4418" y="1151634"/>
                    <a:pt x="0" y="1140969"/>
                    <a:pt x="0" y="1129848"/>
                  </a:cubicBezTo>
                  <a:lnTo>
                    <a:pt x="0" y="41929"/>
                  </a:lnTo>
                  <a:cubicBezTo>
                    <a:pt x="0" y="30809"/>
                    <a:pt x="4418" y="20144"/>
                    <a:pt x="12281" y="12281"/>
                  </a:cubicBezTo>
                  <a:cubicBezTo>
                    <a:pt x="20144" y="4418"/>
                    <a:pt x="30809" y="0"/>
                    <a:pt x="41929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674667" cy="1209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506953" y="2819473"/>
            <a:ext cx="9349318" cy="3496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sub kategori menyesuaikan kondisi lapangan</a:t>
            </a:r>
          </a:p>
          <a:p>
            <a:pPr algn="just">
              <a:lnSpc>
                <a:spcPts val="3079"/>
              </a:lnSpc>
            </a:pPr>
            <a:r>
              <a:rPr lang="en-US" sz="21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Contoh Sub Kategori Class I.01 (Dokument)</a:t>
            </a:r>
          </a:p>
          <a:p>
            <a:pPr algn="just" marL="474976" indent="-237488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I.01.01 = Sertifikat tanah</a:t>
            </a:r>
          </a:p>
          <a:p>
            <a:pPr algn="just" marL="474976" indent="-237488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</a:t>
            </a: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1.02 = Injin Prinsip</a:t>
            </a:r>
          </a:p>
          <a:p>
            <a:pPr algn="just" marL="474976" indent="-237488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I.01.03 = PBG/SLF</a:t>
            </a:r>
          </a:p>
          <a:p>
            <a:pPr algn="just" marL="474976" indent="-237488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I.01.04 = BPKB</a:t>
            </a:r>
          </a:p>
          <a:p>
            <a:pPr algn="just" marL="474976" indent="-237488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I.01.05 = STNK</a:t>
            </a:r>
          </a:p>
          <a:p>
            <a:pPr algn="just" marL="474976" indent="-237488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I.01.06 = Piagam Penghargaan ( Sertifikasi ISO, dll)</a:t>
            </a:r>
          </a:p>
          <a:p>
            <a:pPr algn="just" marL="474976" indent="-237488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I.01.07 = Buku Rekening Bank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103925" y="7259954"/>
            <a:ext cx="10155375" cy="1505537"/>
            <a:chOff x="0" y="0"/>
            <a:chExt cx="2674667" cy="3965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74667" cy="396520"/>
            </a:xfrm>
            <a:custGeom>
              <a:avLst/>
              <a:gdLst/>
              <a:ahLst/>
              <a:cxnLst/>
              <a:rect r="r" b="b" t="t" l="l"/>
              <a:pathLst>
                <a:path h="396520" w="2674667">
                  <a:moveTo>
                    <a:pt x="41929" y="0"/>
                  </a:moveTo>
                  <a:lnTo>
                    <a:pt x="2632738" y="0"/>
                  </a:lnTo>
                  <a:cubicBezTo>
                    <a:pt x="2655894" y="0"/>
                    <a:pt x="2674667" y="18772"/>
                    <a:pt x="2674667" y="41929"/>
                  </a:cubicBezTo>
                  <a:lnTo>
                    <a:pt x="2674667" y="354591"/>
                  </a:lnTo>
                  <a:cubicBezTo>
                    <a:pt x="2674667" y="365711"/>
                    <a:pt x="2670249" y="376376"/>
                    <a:pt x="2662386" y="384239"/>
                  </a:cubicBezTo>
                  <a:cubicBezTo>
                    <a:pt x="2654523" y="392103"/>
                    <a:pt x="2643858" y="396520"/>
                    <a:pt x="2632738" y="396520"/>
                  </a:cubicBezTo>
                  <a:lnTo>
                    <a:pt x="41929" y="396520"/>
                  </a:lnTo>
                  <a:cubicBezTo>
                    <a:pt x="30809" y="396520"/>
                    <a:pt x="20144" y="392103"/>
                    <a:pt x="12281" y="384239"/>
                  </a:cubicBezTo>
                  <a:cubicBezTo>
                    <a:pt x="4418" y="376376"/>
                    <a:pt x="0" y="365711"/>
                    <a:pt x="0" y="354591"/>
                  </a:cubicBezTo>
                  <a:lnTo>
                    <a:pt x="0" y="41929"/>
                  </a:lnTo>
                  <a:cubicBezTo>
                    <a:pt x="0" y="30809"/>
                    <a:pt x="4418" y="20144"/>
                    <a:pt x="12281" y="12281"/>
                  </a:cubicBezTo>
                  <a:cubicBezTo>
                    <a:pt x="20144" y="4418"/>
                    <a:pt x="30809" y="0"/>
                    <a:pt x="41929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674667" cy="4346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Contoh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506953" y="7403651"/>
            <a:ext cx="9349318" cy="1414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Contoh : </a:t>
            </a:r>
          </a:p>
          <a:p>
            <a:pPr algn="just">
              <a:lnSpc>
                <a:spcPts val="2799"/>
              </a:lnSpc>
            </a:pPr>
            <a:r>
              <a:rPr lang="en-US" sz="19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I.01.01.001/2010 - Sertifikat Tanah Nomer 001 tahun perolehan 2010</a:t>
            </a:r>
          </a:p>
          <a:p>
            <a:pPr algn="just">
              <a:lnSpc>
                <a:spcPts val="2799"/>
              </a:lnSpc>
            </a:pPr>
            <a:r>
              <a:rPr lang="en-US" sz="1999" b="true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I.01.04.001/2026 - BPKB Motor Ninja P 5758 XYZ tahun terbit 2026</a:t>
            </a:r>
          </a:p>
          <a:p>
            <a:pPr algn="just">
              <a:lnSpc>
                <a:spcPts val="2659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449634" y="363694"/>
            <a:ext cx="11404830" cy="168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SOP MANAJEMEN &amp; ADMINISTRASI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27602" y="2052286"/>
            <a:ext cx="16648895" cy="8028566"/>
            <a:chOff x="0" y="0"/>
            <a:chExt cx="4384894" cy="21145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84894" cy="2114520"/>
            </a:xfrm>
            <a:custGeom>
              <a:avLst/>
              <a:gdLst/>
              <a:ahLst/>
              <a:cxnLst/>
              <a:rect r="r" b="b" t="t" l="l"/>
              <a:pathLst>
                <a:path h="2114520" w="4384894">
                  <a:moveTo>
                    <a:pt x="25576" y="0"/>
                  </a:moveTo>
                  <a:lnTo>
                    <a:pt x="4359318" y="0"/>
                  </a:lnTo>
                  <a:cubicBezTo>
                    <a:pt x="4373444" y="0"/>
                    <a:pt x="4384894" y="11451"/>
                    <a:pt x="4384894" y="25576"/>
                  </a:cubicBezTo>
                  <a:lnTo>
                    <a:pt x="4384894" y="2088944"/>
                  </a:lnTo>
                  <a:cubicBezTo>
                    <a:pt x="4384894" y="2103069"/>
                    <a:pt x="4373444" y="2114520"/>
                    <a:pt x="4359318" y="2114520"/>
                  </a:cubicBezTo>
                  <a:lnTo>
                    <a:pt x="25576" y="2114520"/>
                  </a:lnTo>
                  <a:cubicBezTo>
                    <a:pt x="11451" y="2114520"/>
                    <a:pt x="0" y="2103069"/>
                    <a:pt x="0" y="2088944"/>
                  </a:cubicBezTo>
                  <a:lnTo>
                    <a:pt x="0" y="25576"/>
                  </a:lnTo>
                  <a:cubicBezTo>
                    <a:pt x="0" y="11451"/>
                    <a:pt x="11451" y="0"/>
                    <a:pt x="25576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384894" cy="21526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118296" y="2023711"/>
            <a:ext cx="16358200" cy="7761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6"/>
              </a:lnSpc>
              <a:spcBef>
                <a:spcPct val="0"/>
              </a:spcBef>
            </a:pP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Tujuan : Memastikan tertib administrasi, digitalisasi data, dan transparansi keuangan.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● Pengelolaan Surat &amp; Arsip: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Setiap surat masuk/keluar harus dicatat oleh Sekretaris 1 dalam buku agendadigital.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Surat resmi wajib ditandatangani oleh Ketua Umum dan Sekretaris 1.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Notulensi dan daftar hadir setiap rapat wajib didokumentasikan dan disimpan dalam basis data digital.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● Pengelolaan Keuangan: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1. Tanggung Jawab Utama (Bendahara Umum)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 a. Administrasi Keuangan : Bertanggung jawab penuh atas seluruh administrasi keuangan organisasi.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 b. Pengelolaan Dana : Mengelola dana masjid dan menjalankan kebijakan keuangan secara bersama-sama dengan Ketua Umum.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 c. Otoritas Keuangan : Memiliki wewenang untuk menerima dan menyimpan uang serta menandatangani bukti pengeluaran maupun penerimaan dana.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2. Pencatatan dan Pelaporan (Bendahara Umum)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 a. Dokumentasi Transaksi : Mengumpulkan dan mengarsipkan seluruh bukti transaksi keuangan yang sah.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 b. Laporan Berkala : Menyusun laporan keuangan secara berkala sebagai bentuk transparansi untuk kebutuhan audit dan pertanggungjawaban.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 c. Konsolidasi Laporan : Menerima laporan penerimaan dan pembelanjaan bulanan dari Bendahara 1 serta laporan kegiatan temporer dari Bendahara 2.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3. Pengawasan dan Koordinasi (Bendahara Umum)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 a. Pengendalian Anggaran : Bersama Ketua Umum, Bendahara Umum berfungsi mengendalikan anggaran dan mengevaluasi setiap pengeluaran 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      yang dilakukan.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  b. Koordinasi Bidang : Berkoordinasi dengan Ketua 1 (Bidang Idarah) terkait pembuatan Laporan Pertanggungjawaban (LPJ) bulanan dan tahunan.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  c. Verifikasi : Menjadi pusat laporan bagi Bendahara 1 (belanja harian) dan Bendahara 2 (kegiatan HBI/temporer).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  d. Audit Internal: Bendahara Umum melakukan evaluasi anggaran bersama Ketua secara berkala untuk memastikan pengeluaran sesuai perencanaan.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4. Bendahara 1 : Mengelola uang belanja harian dan wajib melaporkan rekapitulasi bulanan kepada Bendahara Umum dengan tembusan ke Wakil Ketua I.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5.Bendahara 2 : Mengelola dana kegiatan temporer (seperti PHBI) bersama panitia terkait dan wajib memberikan laporan segera setelah kegiatan usai.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● Digitalisasi &amp; Humas: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Seksi Digitalisasi wajib menyiapkan perangkat lunak/keras untuk basis data kemasjidan.</a:t>
            </a:r>
          </a:p>
          <a:p>
            <a:pPr algn="just">
              <a:lnSpc>
                <a:spcPts val="2386"/>
              </a:lnSpc>
              <a:spcBef>
                <a:spcPct val="0"/>
              </a:spcBef>
            </a:pPr>
            <a:r>
              <a:rPr lang="en-US" sz="17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Sekretaris 3 dan Humas wajib mengunggah informasi kegiatan dakwah secara rutin ke media informasi berbasis IT.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13552" y="3714461"/>
            <a:ext cx="12714656" cy="5026963"/>
            <a:chOff x="0" y="0"/>
            <a:chExt cx="3348716" cy="13239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348716" cy="1323974"/>
            </a:xfrm>
            <a:custGeom>
              <a:avLst/>
              <a:gdLst/>
              <a:ahLst/>
              <a:cxnLst/>
              <a:rect r="r" b="b" t="t" l="l"/>
              <a:pathLst>
                <a:path h="1323974" w="3348716">
                  <a:moveTo>
                    <a:pt x="33489" y="0"/>
                  </a:moveTo>
                  <a:lnTo>
                    <a:pt x="3315226" y="0"/>
                  </a:lnTo>
                  <a:cubicBezTo>
                    <a:pt x="3333722" y="0"/>
                    <a:pt x="3348716" y="14994"/>
                    <a:pt x="3348716" y="33489"/>
                  </a:cubicBezTo>
                  <a:lnTo>
                    <a:pt x="3348716" y="1290485"/>
                  </a:lnTo>
                  <a:cubicBezTo>
                    <a:pt x="3348716" y="1308980"/>
                    <a:pt x="3333722" y="1323974"/>
                    <a:pt x="3315226" y="1323974"/>
                  </a:cubicBezTo>
                  <a:lnTo>
                    <a:pt x="33489" y="1323974"/>
                  </a:lnTo>
                  <a:cubicBezTo>
                    <a:pt x="14994" y="1323974"/>
                    <a:pt x="0" y="1308980"/>
                    <a:pt x="0" y="1290485"/>
                  </a:cubicBezTo>
                  <a:lnTo>
                    <a:pt x="0" y="33489"/>
                  </a:lnTo>
                  <a:cubicBezTo>
                    <a:pt x="0" y="14994"/>
                    <a:pt x="14994" y="0"/>
                    <a:pt x="33489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348716" cy="1362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5808" y="2727075"/>
            <a:ext cx="6886085" cy="688608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203" y="12203"/>
              <a:ext cx="788395" cy="788395"/>
            </a:xfrm>
            <a:custGeom>
              <a:avLst/>
              <a:gdLst/>
              <a:ahLst/>
              <a:cxnLst/>
              <a:rect r="r" b="b" t="t" l="l"/>
              <a:pathLst>
                <a:path h="788395" w="788395">
                  <a:moveTo>
                    <a:pt x="413389" y="8332"/>
                  </a:moveTo>
                  <a:lnTo>
                    <a:pt x="491647" y="92064"/>
                  </a:lnTo>
                  <a:cubicBezTo>
                    <a:pt x="503842" y="105112"/>
                    <a:pt x="521081" y="112252"/>
                    <a:pt x="538930" y="111649"/>
                  </a:cubicBezTo>
                  <a:lnTo>
                    <a:pt x="653474" y="107778"/>
                  </a:lnTo>
                  <a:cubicBezTo>
                    <a:pt x="660745" y="107532"/>
                    <a:pt x="667792" y="110313"/>
                    <a:pt x="672936" y="115457"/>
                  </a:cubicBezTo>
                  <a:cubicBezTo>
                    <a:pt x="678081" y="120602"/>
                    <a:pt x="680861" y="127649"/>
                    <a:pt x="680616" y="134920"/>
                  </a:cubicBezTo>
                  <a:lnTo>
                    <a:pt x="676745" y="249464"/>
                  </a:lnTo>
                  <a:cubicBezTo>
                    <a:pt x="676141" y="267313"/>
                    <a:pt x="683282" y="284552"/>
                    <a:pt x="696330" y="296747"/>
                  </a:cubicBezTo>
                  <a:lnTo>
                    <a:pt x="780062" y="375005"/>
                  </a:lnTo>
                  <a:cubicBezTo>
                    <a:pt x="785377" y="379973"/>
                    <a:pt x="788394" y="386922"/>
                    <a:pt x="788394" y="394197"/>
                  </a:cubicBezTo>
                  <a:cubicBezTo>
                    <a:pt x="788394" y="401472"/>
                    <a:pt x="785377" y="408421"/>
                    <a:pt x="780062" y="413389"/>
                  </a:cubicBezTo>
                  <a:lnTo>
                    <a:pt x="696330" y="491647"/>
                  </a:lnTo>
                  <a:cubicBezTo>
                    <a:pt x="683282" y="503842"/>
                    <a:pt x="676141" y="521081"/>
                    <a:pt x="676745" y="538930"/>
                  </a:cubicBezTo>
                  <a:lnTo>
                    <a:pt x="680616" y="653474"/>
                  </a:lnTo>
                  <a:cubicBezTo>
                    <a:pt x="680861" y="660745"/>
                    <a:pt x="678081" y="667792"/>
                    <a:pt x="672936" y="672936"/>
                  </a:cubicBezTo>
                  <a:cubicBezTo>
                    <a:pt x="667792" y="678081"/>
                    <a:pt x="660745" y="680861"/>
                    <a:pt x="653474" y="680616"/>
                  </a:cubicBezTo>
                  <a:lnTo>
                    <a:pt x="538930" y="676745"/>
                  </a:lnTo>
                  <a:cubicBezTo>
                    <a:pt x="521081" y="676141"/>
                    <a:pt x="503842" y="683282"/>
                    <a:pt x="491647" y="696330"/>
                  </a:cubicBezTo>
                  <a:lnTo>
                    <a:pt x="413389" y="780062"/>
                  </a:lnTo>
                  <a:cubicBezTo>
                    <a:pt x="408421" y="785377"/>
                    <a:pt x="401472" y="788394"/>
                    <a:pt x="394197" y="788394"/>
                  </a:cubicBezTo>
                  <a:cubicBezTo>
                    <a:pt x="386922" y="788394"/>
                    <a:pt x="379973" y="785377"/>
                    <a:pt x="375005" y="780062"/>
                  </a:cubicBezTo>
                  <a:lnTo>
                    <a:pt x="296747" y="696330"/>
                  </a:lnTo>
                  <a:cubicBezTo>
                    <a:pt x="284552" y="683282"/>
                    <a:pt x="267313" y="676141"/>
                    <a:pt x="249464" y="676745"/>
                  </a:cubicBezTo>
                  <a:lnTo>
                    <a:pt x="134920" y="680616"/>
                  </a:lnTo>
                  <a:cubicBezTo>
                    <a:pt x="127649" y="680861"/>
                    <a:pt x="120602" y="678081"/>
                    <a:pt x="115457" y="672936"/>
                  </a:cubicBezTo>
                  <a:cubicBezTo>
                    <a:pt x="110313" y="667792"/>
                    <a:pt x="107532" y="660745"/>
                    <a:pt x="107778" y="653474"/>
                  </a:cubicBezTo>
                  <a:lnTo>
                    <a:pt x="111649" y="538930"/>
                  </a:lnTo>
                  <a:cubicBezTo>
                    <a:pt x="112252" y="521081"/>
                    <a:pt x="105112" y="503842"/>
                    <a:pt x="92064" y="491647"/>
                  </a:cubicBezTo>
                  <a:lnTo>
                    <a:pt x="8332" y="413389"/>
                  </a:lnTo>
                  <a:cubicBezTo>
                    <a:pt x="3017" y="408422"/>
                    <a:pt x="0" y="401472"/>
                    <a:pt x="0" y="394197"/>
                  </a:cubicBezTo>
                  <a:cubicBezTo>
                    <a:pt x="0" y="386922"/>
                    <a:pt x="3017" y="379973"/>
                    <a:pt x="8332" y="375005"/>
                  </a:cubicBezTo>
                  <a:lnTo>
                    <a:pt x="92064" y="296747"/>
                  </a:lnTo>
                  <a:cubicBezTo>
                    <a:pt x="105112" y="284552"/>
                    <a:pt x="112252" y="267313"/>
                    <a:pt x="111649" y="249464"/>
                  </a:cubicBezTo>
                  <a:lnTo>
                    <a:pt x="107778" y="134920"/>
                  </a:lnTo>
                  <a:cubicBezTo>
                    <a:pt x="107532" y="127649"/>
                    <a:pt x="110313" y="120602"/>
                    <a:pt x="115457" y="115457"/>
                  </a:cubicBezTo>
                  <a:cubicBezTo>
                    <a:pt x="120602" y="110313"/>
                    <a:pt x="127649" y="107532"/>
                    <a:pt x="134920" y="107778"/>
                  </a:cubicBezTo>
                  <a:lnTo>
                    <a:pt x="249464" y="111649"/>
                  </a:lnTo>
                  <a:cubicBezTo>
                    <a:pt x="267313" y="112252"/>
                    <a:pt x="284552" y="105112"/>
                    <a:pt x="296747" y="92064"/>
                  </a:cubicBezTo>
                  <a:lnTo>
                    <a:pt x="375005" y="8332"/>
                  </a:lnTo>
                  <a:cubicBezTo>
                    <a:pt x="379973" y="3017"/>
                    <a:pt x="386922" y="0"/>
                    <a:pt x="394197" y="0"/>
                  </a:cubicBezTo>
                  <a:cubicBezTo>
                    <a:pt x="401472" y="0"/>
                    <a:pt x="408422" y="3017"/>
                    <a:pt x="413389" y="8332"/>
                  </a:cubicBezTo>
                  <a:close/>
                </a:path>
              </a:pathLst>
            </a:custGeom>
            <a:blipFill>
              <a:blip r:embed="rId2"/>
              <a:stretch>
                <a:fillRect l="-336" t="-336" r="-336" b="-336"/>
              </a:stretch>
            </a:blipFill>
            <a:ln w="142875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</p:grpSp>
      <p:sp>
        <p:nvSpPr>
          <p:cNvPr name="TextBox 7" id="7"/>
          <p:cNvSpPr txBox="true"/>
          <p:nvPr/>
        </p:nvSpPr>
        <p:spPr>
          <a:xfrm rot="0">
            <a:off x="1033888" y="852885"/>
            <a:ext cx="8110112" cy="104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90"/>
              </a:lnSpc>
            </a:pPr>
            <a:r>
              <a:rPr lang="en-US" sz="7000" b="true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TUPOKSI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04935" y="4142166"/>
            <a:ext cx="9766111" cy="410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783" indent="-280891" lvl="1">
              <a:lnSpc>
                <a:spcPts val="3642"/>
              </a:lnSpc>
              <a:buFont typeface="Arial"/>
              <a:buChar char="•"/>
            </a:pPr>
            <a:r>
              <a:rPr lang="en-US" sz="260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Merencanakan, mengkoordinasikan serta melakukan pengawasan terhadap kegiatan tertib administrasi perkantoran dan pengelolaan keuangan.</a:t>
            </a:r>
          </a:p>
          <a:p>
            <a:pPr algn="just" marL="561783" indent="-280891" lvl="1">
              <a:lnSpc>
                <a:spcPts val="3642"/>
              </a:lnSpc>
              <a:buFont typeface="Arial"/>
              <a:buChar char="•"/>
            </a:pPr>
            <a:r>
              <a:rPr lang="en-US" sz="260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Merencanakan, mengkoordinasikan pelaksanaan transformasi kemajuan IT dan digitalisasi data kemasjidan.</a:t>
            </a:r>
          </a:p>
          <a:p>
            <a:pPr algn="just" marL="561783" indent="-280891" lvl="1">
              <a:lnSpc>
                <a:spcPts val="3642"/>
              </a:lnSpc>
              <a:buFont typeface="Arial"/>
              <a:buChar char="•"/>
            </a:pPr>
            <a:r>
              <a:rPr lang="en-US" sz="260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Merencanakan dan mengkoordinasikan hal-hal yang terkait dengan kehumasan,dan pemanfaatan IT dalam pengembangan dakwah berbasis masjid.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674202" y="2727075"/>
            <a:ext cx="4465269" cy="215209"/>
          </a:xfrm>
          <a:custGeom>
            <a:avLst/>
            <a:gdLst/>
            <a:ahLst/>
            <a:cxnLst/>
            <a:rect r="r" b="b" t="t" l="l"/>
            <a:pathLst>
              <a:path h="215209" w="4465269">
                <a:moveTo>
                  <a:pt x="0" y="0"/>
                </a:moveTo>
                <a:lnTo>
                  <a:pt x="4465270" y="0"/>
                </a:lnTo>
                <a:lnTo>
                  <a:pt x="4465270" y="215210"/>
                </a:lnTo>
                <a:lnTo>
                  <a:pt x="0" y="215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449634" y="363694"/>
            <a:ext cx="11404830" cy="168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SOP PERIBADATAN &amp; KEMAKMURAN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27602" y="2052286"/>
            <a:ext cx="16648895" cy="7006068"/>
            <a:chOff x="0" y="0"/>
            <a:chExt cx="4384894" cy="18452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84894" cy="1845220"/>
            </a:xfrm>
            <a:custGeom>
              <a:avLst/>
              <a:gdLst/>
              <a:ahLst/>
              <a:cxnLst/>
              <a:rect r="r" b="b" t="t" l="l"/>
              <a:pathLst>
                <a:path h="1845220" w="4384894">
                  <a:moveTo>
                    <a:pt x="25576" y="0"/>
                  </a:moveTo>
                  <a:lnTo>
                    <a:pt x="4359318" y="0"/>
                  </a:lnTo>
                  <a:cubicBezTo>
                    <a:pt x="4373444" y="0"/>
                    <a:pt x="4384894" y="11451"/>
                    <a:pt x="4384894" y="25576"/>
                  </a:cubicBezTo>
                  <a:lnTo>
                    <a:pt x="4384894" y="1819644"/>
                  </a:lnTo>
                  <a:cubicBezTo>
                    <a:pt x="4384894" y="1833769"/>
                    <a:pt x="4373444" y="1845220"/>
                    <a:pt x="4359318" y="1845220"/>
                  </a:cubicBezTo>
                  <a:lnTo>
                    <a:pt x="25576" y="1845220"/>
                  </a:lnTo>
                  <a:cubicBezTo>
                    <a:pt x="11451" y="1845220"/>
                    <a:pt x="0" y="1833769"/>
                    <a:pt x="0" y="1819644"/>
                  </a:cubicBezTo>
                  <a:lnTo>
                    <a:pt x="0" y="25576"/>
                  </a:lnTo>
                  <a:cubicBezTo>
                    <a:pt x="0" y="11451"/>
                    <a:pt x="11451" y="0"/>
                    <a:pt x="25576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384894" cy="1883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197286" y="2258117"/>
            <a:ext cx="15893428" cy="5723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26"/>
              </a:lnSpc>
              <a:spcBef>
                <a:spcPct val="0"/>
              </a:spcBef>
            </a:pP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Tujuan : Menjamin kelancaran ibadah, dakwah, dan pemberdayaan jamaah.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● Operasional Ibadah: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Seksi Ibadah menyusun dan menempel jadwal Khatib, Imam Rawatib, dan Muadzin minimal 1 minggu 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sebelum pelaksanaan.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Pelaksanaan PHBI harus direncanakan melalui rapat koordinasi antara Seksi Dakwah/PHBI dengan 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Bendahara 2.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● Pembinaan Jamaah: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Seksi Muslimat serta Seksi Pemuda &amp; Remaja wajib membentuk struktur kepengurusan internal di bawah 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naungan DKM untuk menjalankan program kerja spesifik.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Seksi Seni &amp; Olahraga menyelenggarakan kegiatan mingguan untuk mempererat silaturahmi jamaah.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● Sosial &amp; Kesehatan: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Penyaluran bantuan sosial harus melalui validasi data jamaah agar tepat sasaran..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Kegiatan "Sehat Masjidku" dilakukan secara berkala bekerja sama dengan tenaga kesehatan terkait.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449634" y="363694"/>
            <a:ext cx="11404830" cy="168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SOP PEMELIHARAAN &amp; FASILITAS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27602" y="2052286"/>
            <a:ext cx="16648895" cy="7874623"/>
            <a:chOff x="0" y="0"/>
            <a:chExt cx="4384894" cy="2073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84894" cy="2073975"/>
            </a:xfrm>
            <a:custGeom>
              <a:avLst/>
              <a:gdLst/>
              <a:ahLst/>
              <a:cxnLst/>
              <a:rect r="r" b="b" t="t" l="l"/>
              <a:pathLst>
                <a:path h="2073975" w="4384894">
                  <a:moveTo>
                    <a:pt x="25576" y="0"/>
                  </a:moveTo>
                  <a:lnTo>
                    <a:pt x="4359318" y="0"/>
                  </a:lnTo>
                  <a:cubicBezTo>
                    <a:pt x="4373444" y="0"/>
                    <a:pt x="4384894" y="11451"/>
                    <a:pt x="4384894" y="25576"/>
                  </a:cubicBezTo>
                  <a:lnTo>
                    <a:pt x="4384894" y="2048399"/>
                  </a:lnTo>
                  <a:cubicBezTo>
                    <a:pt x="4384894" y="2062524"/>
                    <a:pt x="4373444" y="2073975"/>
                    <a:pt x="4359318" y="2073975"/>
                  </a:cubicBezTo>
                  <a:lnTo>
                    <a:pt x="25576" y="2073975"/>
                  </a:lnTo>
                  <a:cubicBezTo>
                    <a:pt x="11451" y="2073975"/>
                    <a:pt x="0" y="2062524"/>
                    <a:pt x="0" y="2048399"/>
                  </a:cubicBezTo>
                  <a:lnTo>
                    <a:pt x="0" y="25576"/>
                  </a:lnTo>
                  <a:cubicBezTo>
                    <a:pt x="0" y="11451"/>
                    <a:pt x="11451" y="0"/>
                    <a:pt x="25576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384894" cy="2112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205335" y="2306435"/>
            <a:ext cx="15893428" cy="6951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Tujuan : Menjaga aset, kebersihan, dan kenyamanan lingkungan masjid.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● Pemeliharaan &amp; Inventarisasi: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Sekretaris 2 dan Seksi Sarpras wajib melakukan audit fisik aset (barang, lahan,bangunan) dan menginputnya 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ke sistem digital..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Pengecekan rutin sarana prasarana dilakukan secara berkala; kerusakan kecil segera diperbaiki oleh 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Seksi Pemeliharaan.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● Kebersihan &amp; Keamanan: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Petugas kebersihan menjalankan jadwal harian untuk area utama (ruang sholat, tempat wudhu, toilet).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Pengelolaan sampah wajib dikoordinasikan dengan masyarakat/pemerintah setempat untuk mewujudkan 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perilaku hidup bersih.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Seksi Keamanan wajib berjaga dan memantau ketertiban lingkungan, terutama saat sholat berjamaah dan 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acara besar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● Pengembangan &amp; Ekonomi: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Setiap rencana pembangunan atau perluasan masjid (JPMP) harus melalui persetujuan Ketua Umum dan 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Wakil Ketua III.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○ Seksi Pemberdayaan Ekonomi merencanakan kegiatan berbasis jamaah untuk meningkatkan pendapatan </a:t>
            </a:r>
          </a:p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        masjid dan kesejahteraan jamaah.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449634" y="363694"/>
            <a:ext cx="11404830" cy="168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MEKANISME KOORDINASI &amp; EVALUASI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863875"/>
            <a:ext cx="16648895" cy="4559250"/>
            <a:chOff x="0" y="0"/>
            <a:chExt cx="4384894" cy="12007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84894" cy="1200790"/>
            </a:xfrm>
            <a:custGeom>
              <a:avLst/>
              <a:gdLst/>
              <a:ahLst/>
              <a:cxnLst/>
              <a:rect r="r" b="b" t="t" l="l"/>
              <a:pathLst>
                <a:path h="1200790" w="4384894">
                  <a:moveTo>
                    <a:pt x="25576" y="0"/>
                  </a:moveTo>
                  <a:lnTo>
                    <a:pt x="4359318" y="0"/>
                  </a:lnTo>
                  <a:cubicBezTo>
                    <a:pt x="4373444" y="0"/>
                    <a:pt x="4384894" y="11451"/>
                    <a:pt x="4384894" y="25576"/>
                  </a:cubicBezTo>
                  <a:lnTo>
                    <a:pt x="4384894" y="1175214"/>
                  </a:lnTo>
                  <a:cubicBezTo>
                    <a:pt x="4384894" y="1189339"/>
                    <a:pt x="4373444" y="1200790"/>
                    <a:pt x="4359318" y="1200790"/>
                  </a:cubicBezTo>
                  <a:lnTo>
                    <a:pt x="25576" y="1200790"/>
                  </a:lnTo>
                  <a:cubicBezTo>
                    <a:pt x="11451" y="1200790"/>
                    <a:pt x="0" y="1189339"/>
                    <a:pt x="0" y="1175214"/>
                  </a:cubicBezTo>
                  <a:lnTo>
                    <a:pt x="0" y="25576"/>
                  </a:lnTo>
                  <a:cubicBezTo>
                    <a:pt x="0" y="11451"/>
                    <a:pt x="11451" y="0"/>
                    <a:pt x="25576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384894" cy="1238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3160134"/>
            <a:ext cx="15893428" cy="3909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1849" indent="-345924" lvl="1">
              <a:lnSpc>
                <a:spcPts val="4486"/>
              </a:lnSpc>
              <a:buFont typeface="Arial"/>
              <a:buChar char="•"/>
            </a:pPr>
            <a:r>
              <a:rPr lang="en-US" sz="32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Perencanaan : Semua bidang menyusun Program Jangka Pendek, Menengah, dan Panjang (PJPMP) yang selaras dengan visi DKM.</a:t>
            </a:r>
          </a:p>
          <a:p>
            <a:pPr algn="just" marL="691849" indent="-345924" lvl="1">
              <a:lnSpc>
                <a:spcPts val="4486"/>
              </a:lnSpc>
              <a:buFont typeface="Arial"/>
              <a:buChar char="•"/>
            </a:pPr>
            <a:r>
              <a:rPr lang="en-US" sz="32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Rapat Rutin : Ketua Umum memimpin rapat evaluasi bulanan untuk meninjau output kerja tiap seksi.</a:t>
            </a:r>
          </a:p>
          <a:p>
            <a:pPr algn="just" marL="691849" indent="-345924" lvl="1">
              <a:lnSpc>
                <a:spcPts val="4486"/>
              </a:lnSpc>
              <a:buFont typeface="Arial"/>
              <a:buChar char="•"/>
            </a:pPr>
            <a:r>
              <a:rPr lang="en-US" sz="3204">
                <a:solidFill>
                  <a:srgbClr val="FFFFFE"/>
                </a:solidFill>
                <a:latin typeface="Canva Sans"/>
                <a:ea typeface="Canva Sans"/>
                <a:cs typeface="Canva Sans"/>
                <a:sym typeface="Canva Sans"/>
              </a:rPr>
              <a:t>Pelaporan Akhir : Sekretaris 1 mengoordinasikan pembuatan Laporan Pertanggungjawaban (LPJ) tahunan sebagai bentuk transparansi kepada jamaah.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2140620" y="4484952"/>
            <a:ext cx="6370319" cy="6610709"/>
          </a:xfrm>
          <a:custGeom>
            <a:avLst/>
            <a:gdLst/>
            <a:ahLst/>
            <a:cxnLst/>
            <a:rect r="r" b="b" t="t" l="l"/>
            <a:pathLst>
              <a:path h="6610709" w="6370319">
                <a:moveTo>
                  <a:pt x="6370319" y="6610709"/>
                </a:moveTo>
                <a:lnTo>
                  <a:pt x="0" y="6610709"/>
                </a:lnTo>
                <a:lnTo>
                  <a:pt x="0" y="0"/>
                </a:lnTo>
                <a:lnTo>
                  <a:pt x="6370319" y="0"/>
                </a:lnTo>
                <a:lnTo>
                  <a:pt x="6370319" y="66107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419270" y="3079531"/>
            <a:ext cx="15457300" cy="4172980"/>
            <a:chOff x="0" y="0"/>
            <a:chExt cx="4071058" cy="10990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71058" cy="1099056"/>
            </a:xfrm>
            <a:custGeom>
              <a:avLst/>
              <a:gdLst/>
              <a:ahLst/>
              <a:cxnLst/>
              <a:rect r="r" b="b" t="t" l="l"/>
              <a:pathLst>
                <a:path h="1099056" w="4071058">
                  <a:moveTo>
                    <a:pt x="27547" y="0"/>
                  </a:moveTo>
                  <a:lnTo>
                    <a:pt x="4043511" y="0"/>
                  </a:lnTo>
                  <a:cubicBezTo>
                    <a:pt x="4058725" y="0"/>
                    <a:pt x="4071058" y="12333"/>
                    <a:pt x="4071058" y="27547"/>
                  </a:cubicBezTo>
                  <a:lnTo>
                    <a:pt x="4071058" y="1071509"/>
                  </a:lnTo>
                  <a:cubicBezTo>
                    <a:pt x="4071058" y="1086723"/>
                    <a:pt x="4058725" y="1099056"/>
                    <a:pt x="4043511" y="1099056"/>
                  </a:cubicBezTo>
                  <a:lnTo>
                    <a:pt x="27547" y="1099056"/>
                  </a:lnTo>
                  <a:cubicBezTo>
                    <a:pt x="12333" y="1099056"/>
                    <a:pt x="0" y="1086723"/>
                    <a:pt x="0" y="1071509"/>
                  </a:cubicBezTo>
                  <a:lnTo>
                    <a:pt x="0" y="27547"/>
                  </a:lnTo>
                  <a:cubicBezTo>
                    <a:pt x="0" y="12333"/>
                    <a:pt x="12333" y="0"/>
                    <a:pt x="27547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71058" cy="1137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10800000">
            <a:off x="2160305" y="8146240"/>
            <a:ext cx="4253772" cy="802382"/>
          </a:xfrm>
          <a:custGeom>
            <a:avLst/>
            <a:gdLst/>
            <a:ahLst/>
            <a:cxnLst/>
            <a:rect r="r" b="b" t="t" l="l"/>
            <a:pathLst>
              <a:path h="802382" w="4253772">
                <a:moveTo>
                  <a:pt x="0" y="0"/>
                </a:moveTo>
                <a:lnTo>
                  <a:pt x="4253772" y="0"/>
                </a:lnTo>
                <a:lnTo>
                  <a:pt x="4253772" y="802382"/>
                </a:lnTo>
                <a:lnTo>
                  <a:pt x="0" y="80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3456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858953" y="2271414"/>
            <a:ext cx="5609016" cy="270334"/>
          </a:xfrm>
          <a:custGeom>
            <a:avLst/>
            <a:gdLst/>
            <a:ahLst/>
            <a:cxnLst/>
            <a:rect r="r" b="b" t="t" l="l"/>
            <a:pathLst>
              <a:path h="270334" w="5609016">
                <a:moveTo>
                  <a:pt x="0" y="0"/>
                </a:moveTo>
                <a:lnTo>
                  <a:pt x="5609015" y="0"/>
                </a:lnTo>
                <a:lnTo>
                  <a:pt x="5609015" y="270334"/>
                </a:lnTo>
                <a:lnTo>
                  <a:pt x="0" y="270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23456" y="4385311"/>
            <a:ext cx="10317164" cy="1554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84"/>
              </a:lnSpc>
            </a:pPr>
            <a:r>
              <a:rPr lang="en-US" sz="10499" b="true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TERIMA</a:t>
            </a:r>
            <a:r>
              <a:rPr lang="en-US" sz="10499" b="true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KASIH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2580013" y="-682513"/>
            <a:ext cx="6448522" cy="644852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3031" y="13031"/>
              <a:ext cx="786739" cy="786739"/>
            </a:xfrm>
            <a:custGeom>
              <a:avLst/>
              <a:gdLst/>
              <a:ahLst/>
              <a:cxnLst/>
              <a:rect r="r" b="b" t="t" l="l"/>
              <a:pathLst>
                <a:path h="786739" w="786739">
                  <a:moveTo>
                    <a:pt x="413863" y="8897"/>
                  </a:moveTo>
                  <a:lnTo>
                    <a:pt x="489516" y="89842"/>
                  </a:lnTo>
                  <a:cubicBezTo>
                    <a:pt x="502539" y="103776"/>
                    <a:pt x="520948" y="111401"/>
                    <a:pt x="540008" y="110757"/>
                  </a:cubicBezTo>
                  <a:lnTo>
                    <a:pt x="650740" y="107015"/>
                  </a:lnTo>
                  <a:cubicBezTo>
                    <a:pt x="658504" y="106752"/>
                    <a:pt x="666030" y="109721"/>
                    <a:pt x="671523" y="115215"/>
                  </a:cubicBezTo>
                  <a:cubicBezTo>
                    <a:pt x="677016" y="120708"/>
                    <a:pt x="679986" y="128234"/>
                    <a:pt x="679723" y="135998"/>
                  </a:cubicBezTo>
                  <a:lnTo>
                    <a:pt x="675981" y="246730"/>
                  </a:lnTo>
                  <a:cubicBezTo>
                    <a:pt x="675337" y="265790"/>
                    <a:pt x="682962" y="284199"/>
                    <a:pt x="696895" y="297221"/>
                  </a:cubicBezTo>
                  <a:lnTo>
                    <a:pt x="777841" y="372875"/>
                  </a:lnTo>
                  <a:cubicBezTo>
                    <a:pt x="783517" y="378179"/>
                    <a:pt x="786738" y="385600"/>
                    <a:pt x="786738" y="393369"/>
                  </a:cubicBezTo>
                  <a:cubicBezTo>
                    <a:pt x="786738" y="401138"/>
                    <a:pt x="783517" y="408559"/>
                    <a:pt x="777841" y="413863"/>
                  </a:cubicBezTo>
                  <a:lnTo>
                    <a:pt x="696895" y="489516"/>
                  </a:lnTo>
                  <a:cubicBezTo>
                    <a:pt x="682962" y="502539"/>
                    <a:pt x="675337" y="520948"/>
                    <a:pt x="675981" y="540008"/>
                  </a:cubicBezTo>
                  <a:lnTo>
                    <a:pt x="679723" y="650740"/>
                  </a:lnTo>
                  <a:cubicBezTo>
                    <a:pt x="679986" y="658504"/>
                    <a:pt x="677016" y="666030"/>
                    <a:pt x="671523" y="671523"/>
                  </a:cubicBezTo>
                  <a:cubicBezTo>
                    <a:pt x="666030" y="677016"/>
                    <a:pt x="658504" y="679986"/>
                    <a:pt x="650740" y="679723"/>
                  </a:cubicBezTo>
                  <a:lnTo>
                    <a:pt x="540008" y="675981"/>
                  </a:lnTo>
                  <a:cubicBezTo>
                    <a:pt x="520948" y="675337"/>
                    <a:pt x="502539" y="682962"/>
                    <a:pt x="489516" y="696895"/>
                  </a:cubicBezTo>
                  <a:lnTo>
                    <a:pt x="413863" y="777841"/>
                  </a:lnTo>
                  <a:cubicBezTo>
                    <a:pt x="408559" y="783517"/>
                    <a:pt x="401138" y="786738"/>
                    <a:pt x="393369" y="786738"/>
                  </a:cubicBezTo>
                  <a:cubicBezTo>
                    <a:pt x="385600" y="786738"/>
                    <a:pt x="378179" y="783517"/>
                    <a:pt x="372875" y="777841"/>
                  </a:cubicBezTo>
                  <a:lnTo>
                    <a:pt x="297221" y="696895"/>
                  </a:lnTo>
                  <a:cubicBezTo>
                    <a:pt x="284199" y="682962"/>
                    <a:pt x="265790" y="675337"/>
                    <a:pt x="246730" y="675981"/>
                  </a:cubicBezTo>
                  <a:lnTo>
                    <a:pt x="135998" y="679723"/>
                  </a:lnTo>
                  <a:cubicBezTo>
                    <a:pt x="128234" y="679986"/>
                    <a:pt x="120708" y="677016"/>
                    <a:pt x="115215" y="671523"/>
                  </a:cubicBezTo>
                  <a:cubicBezTo>
                    <a:pt x="109721" y="666030"/>
                    <a:pt x="106752" y="658504"/>
                    <a:pt x="107015" y="650740"/>
                  </a:cubicBezTo>
                  <a:lnTo>
                    <a:pt x="110757" y="540008"/>
                  </a:lnTo>
                  <a:cubicBezTo>
                    <a:pt x="111401" y="520948"/>
                    <a:pt x="103776" y="502539"/>
                    <a:pt x="89842" y="489516"/>
                  </a:cubicBezTo>
                  <a:lnTo>
                    <a:pt x="8897" y="413863"/>
                  </a:lnTo>
                  <a:cubicBezTo>
                    <a:pt x="3221" y="408559"/>
                    <a:pt x="0" y="401138"/>
                    <a:pt x="0" y="393369"/>
                  </a:cubicBezTo>
                  <a:cubicBezTo>
                    <a:pt x="0" y="385600"/>
                    <a:pt x="3221" y="378179"/>
                    <a:pt x="8897" y="372875"/>
                  </a:cubicBezTo>
                  <a:lnTo>
                    <a:pt x="89842" y="297222"/>
                  </a:lnTo>
                  <a:cubicBezTo>
                    <a:pt x="103776" y="284199"/>
                    <a:pt x="111401" y="265790"/>
                    <a:pt x="110757" y="246730"/>
                  </a:cubicBezTo>
                  <a:lnTo>
                    <a:pt x="107015" y="135998"/>
                  </a:lnTo>
                  <a:cubicBezTo>
                    <a:pt x="106752" y="128234"/>
                    <a:pt x="109721" y="120708"/>
                    <a:pt x="115215" y="115215"/>
                  </a:cubicBezTo>
                  <a:cubicBezTo>
                    <a:pt x="120708" y="109721"/>
                    <a:pt x="128234" y="106752"/>
                    <a:pt x="135998" y="107015"/>
                  </a:cubicBezTo>
                  <a:lnTo>
                    <a:pt x="246730" y="110757"/>
                  </a:lnTo>
                  <a:cubicBezTo>
                    <a:pt x="265790" y="111401"/>
                    <a:pt x="284199" y="103776"/>
                    <a:pt x="297222" y="89842"/>
                  </a:cubicBezTo>
                  <a:lnTo>
                    <a:pt x="372875" y="8897"/>
                  </a:lnTo>
                  <a:cubicBezTo>
                    <a:pt x="378179" y="3221"/>
                    <a:pt x="385600" y="0"/>
                    <a:pt x="393369" y="0"/>
                  </a:cubicBezTo>
                  <a:cubicBezTo>
                    <a:pt x="401138" y="0"/>
                    <a:pt x="408559" y="3221"/>
                    <a:pt x="413863" y="8897"/>
                  </a:cubicBezTo>
                  <a:close/>
                </a:path>
              </a:pathLst>
            </a:custGeom>
            <a:blipFill>
              <a:blip r:embed="rId8"/>
              <a:stretch>
                <a:fillRect l="0" t="-62" r="0" b="-62"/>
              </a:stretch>
            </a:blipFill>
            <a:ln w="142875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13552" y="3714461"/>
            <a:ext cx="12714656" cy="5026963"/>
            <a:chOff x="0" y="0"/>
            <a:chExt cx="3348716" cy="13239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348716" cy="1323974"/>
            </a:xfrm>
            <a:custGeom>
              <a:avLst/>
              <a:gdLst/>
              <a:ahLst/>
              <a:cxnLst/>
              <a:rect r="r" b="b" t="t" l="l"/>
              <a:pathLst>
                <a:path h="1323974" w="3348716">
                  <a:moveTo>
                    <a:pt x="33489" y="0"/>
                  </a:moveTo>
                  <a:lnTo>
                    <a:pt x="3315226" y="0"/>
                  </a:lnTo>
                  <a:cubicBezTo>
                    <a:pt x="3333722" y="0"/>
                    <a:pt x="3348716" y="14994"/>
                    <a:pt x="3348716" y="33489"/>
                  </a:cubicBezTo>
                  <a:lnTo>
                    <a:pt x="3348716" y="1290485"/>
                  </a:lnTo>
                  <a:cubicBezTo>
                    <a:pt x="3348716" y="1308980"/>
                    <a:pt x="3333722" y="1323974"/>
                    <a:pt x="3315226" y="1323974"/>
                  </a:cubicBezTo>
                  <a:lnTo>
                    <a:pt x="33489" y="1323974"/>
                  </a:lnTo>
                  <a:cubicBezTo>
                    <a:pt x="14994" y="1323974"/>
                    <a:pt x="0" y="1308980"/>
                    <a:pt x="0" y="1290485"/>
                  </a:cubicBezTo>
                  <a:lnTo>
                    <a:pt x="0" y="33489"/>
                  </a:lnTo>
                  <a:cubicBezTo>
                    <a:pt x="0" y="14994"/>
                    <a:pt x="14994" y="0"/>
                    <a:pt x="33489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348716" cy="1362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09282" y="3246996"/>
            <a:ext cx="5604099" cy="560409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4994" y="14994"/>
              <a:ext cx="782812" cy="782812"/>
            </a:xfrm>
            <a:custGeom>
              <a:avLst/>
              <a:gdLst/>
              <a:ahLst/>
              <a:cxnLst/>
              <a:rect r="r" b="b" t="t" l="l"/>
              <a:pathLst>
                <a:path h="782812" w="782812">
                  <a:moveTo>
                    <a:pt x="414988" y="10238"/>
                  </a:moveTo>
                  <a:lnTo>
                    <a:pt x="484465" y="84575"/>
                  </a:lnTo>
                  <a:cubicBezTo>
                    <a:pt x="499450" y="100608"/>
                    <a:pt x="520633" y="109382"/>
                    <a:pt x="542565" y="108641"/>
                  </a:cubicBezTo>
                  <a:lnTo>
                    <a:pt x="644257" y="105204"/>
                  </a:lnTo>
                  <a:cubicBezTo>
                    <a:pt x="653191" y="104902"/>
                    <a:pt x="661851" y="108319"/>
                    <a:pt x="668172" y="114640"/>
                  </a:cubicBezTo>
                  <a:cubicBezTo>
                    <a:pt x="674493" y="120961"/>
                    <a:pt x="677909" y="129621"/>
                    <a:pt x="677607" y="138555"/>
                  </a:cubicBezTo>
                  <a:lnTo>
                    <a:pt x="674171" y="240247"/>
                  </a:lnTo>
                  <a:cubicBezTo>
                    <a:pt x="673430" y="262179"/>
                    <a:pt x="682204" y="283362"/>
                    <a:pt x="698237" y="298347"/>
                  </a:cubicBezTo>
                  <a:lnTo>
                    <a:pt x="772574" y="367824"/>
                  </a:lnTo>
                  <a:cubicBezTo>
                    <a:pt x="779105" y="373928"/>
                    <a:pt x="782812" y="382467"/>
                    <a:pt x="782812" y="391406"/>
                  </a:cubicBezTo>
                  <a:cubicBezTo>
                    <a:pt x="782812" y="400345"/>
                    <a:pt x="779105" y="408884"/>
                    <a:pt x="772574" y="414988"/>
                  </a:cubicBezTo>
                  <a:lnTo>
                    <a:pt x="698237" y="484465"/>
                  </a:lnTo>
                  <a:cubicBezTo>
                    <a:pt x="682204" y="499450"/>
                    <a:pt x="673430" y="520633"/>
                    <a:pt x="674171" y="542565"/>
                  </a:cubicBezTo>
                  <a:lnTo>
                    <a:pt x="677607" y="644257"/>
                  </a:lnTo>
                  <a:cubicBezTo>
                    <a:pt x="677909" y="653191"/>
                    <a:pt x="674493" y="661851"/>
                    <a:pt x="668172" y="668172"/>
                  </a:cubicBezTo>
                  <a:cubicBezTo>
                    <a:pt x="661851" y="674493"/>
                    <a:pt x="653191" y="677909"/>
                    <a:pt x="644257" y="677607"/>
                  </a:cubicBezTo>
                  <a:lnTo>
                    <a:pt x="542565" y="674171"/>
                  </a:lnTo>
                  <a:cubicBezTo>
                    <a:pt x="520633" y="673430"/>
                    <a:pt x="499450" y="682204"/>
                    <a:pt x="484465" y="698237"/>
                  </a:cubicBezTo>
                  <a:lnTo>
                    <a:pt x="414988" y="772574"/>
                  </a:lnTo>
                  <a:cubicBezTo>
                    <a:pt x="408884" y="779105"/>
                    <a:pt x="400345" y="782812"/>
                    <a:pt x="391406" y="782812"/>
                  </a:cubicBezTo>
                  <a:cubicBezTo>
                    <a:pt x="382467" y="782812"/>
                    <a:pt x="373928" y="779105"/>
                    <a:pt x="367824" y="772574"/>
                  </a:cubicBezTo>
                  <a:lnTo>
                    <a:pt x="298347" y="698237"/>
                  </a:lnTo>
                  <a:cubicBezTo>
                    <a:pt x="283362" y="682204"/>
                    <a:pt x="262179" y="673430"/>
                    <a:pt x="240247" y="674171"/>
                  </a:cubicBezTo>
                  <a:lnTo>
                    <a:pt x="138555" y="677607"/>
                  </a:lnTo>
                  <a:cubicBezTo>
                    <a:pt x="129621" y="677909"/>
                    <a:pt x="120961" y="674493"/>
                    <a:pt x="114640" y="668172"/>
                  </a:cubicBezTo>
                  <a:cubicBezTo>
                    <a:pt x="108319" y="661851"/>
                    <a:pt x="104902" y="653191"/>
                    <a:pt x="105204" y="644257"/>
                  </a:cubicBezTo>
                  <a:lnTo>
                    <a:pt x="108641" y="542565"/>
                  </a:lnTo>
                  <a:cubicBezTo>
                    <a:pt x="109382" y="520633"/>
                    <a:pt x="100608" y="499450"/>
                    <a:pt x="84575" y="484465"/>
                  </a:cubicBezTo>
                  <a:lnTo>
                    <a:pt x="10238" y="414988"/>
                  </a:lnTo>
                  <a:cubicBezTo>
                    <a:pt x="3707" y="408884"/>
                    <a:pt x="0" y="400345"/>
                    <a:pt x="0" y="391406"/>
                  </a:cubicBezTo>
                  <a:cubicBezTo>
                    <a:pt x="0" y="382467"/>
                    <a:pt x="3707" y="373928"/>
                    <a:pt x="10238" y="367824"/>
                  </a:cubicBezTo>
                  <a:lnTo>
                    <a:pt x="84575" y="298347"/>
                  </a:lnTo>
                  <a:cubicBezTo>
                    <a:pt x="100608" y="283362"/>
                    <a:pt x="109382" y="262179"/>
                    <a:pt x="108641" y="240247"/>
                  </a:cubicBezTo>
                  <a:lnTo>
                    <a:pt x="105204" y="138555"/>
                  </a:lnTo>
                  <a:cubicBezTo>
                    <a:pt x="104902" y="129621"/>
                    <a:pt x="108319" y="120961"/>
                    <a:pt x="114640" y="114640"/>
                  </a:cubicBezTo>
                  <a:cubicBezTo>
                    <a:pt x="120961" y="108319"/>
                    <a:pt x="129621" y="104902"/>
                    <a:pt x="138555" y="105204"/>
                  </a:cubicBezTo>
                  <a:lnTo>
                    <a:pt x="240247" y="108641"/>
                  </a:lnTo>
                  <a:cubicBezTo>
                    <a:pt x="262179" y="109382"/>
                    <a:pt x="283362" y="100608"/>
                    <a:pt x="298347" y="84575"/>
                  </a:cubicBezTo>
                  <a:lnTo>
                    <a:pt x="367824" y="10238"/>
                  </a:lnTo>
                  <a:cubicBezTo>
                    <a:pt x="373928" y="3707"/>
                    <a:pt x="382467" y="0"/>
                    <a:pt x="391406" y="0"/>
                  </a:cubicBezTo>
                  <a:cubicBezTo>
                    <a:pt x="400345" y="0"/>
                    <a:pt x="408884" y="3707"/>
                    <a:pt x="414988" y="10238"/>
                  </a:cubicBezTo>
                  <a:close/>
                </a:path>
              </a:pathLst>
            </a:custGeom>
            <a:blipFill>
              <a:blip r:embed="rId2"/>
              <a:stretch>
                <a:fillRect l="-695" t="-695" r="-695" b="-695"/>
              </a:stretch>
            </a:blipFill>
            <a:ln w="142875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</p:grpSp>
      <p:sp>
        <p:nvSpPr>
          <p:cNvPr name="TextBox 7" id="7"/>
          <p:cNvSpPr txBox="true"/>
          <p:nvPr/>
        </p:nvSpPr>
        <p:spPr>
          <a:xfrm rot="0">
            <a:off x="5813381" y="1280799"/>
            <a:ext cx="12295746" cy="674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4600" b="true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TUPOKSI DIGITALISASI DATA KEMASJIDAN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04935" y="4075491"/>
            <a:ext cx="9766111" cy="4157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82"/>
              </a:lnSpc>
            </a:pPr>
            <a:r>
              <a:rPr lang="en-US" sz="470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Merencanakan dan melaksanakan digitalisasi data kemasjidan dengan menyiapkan software, hadrware yang dibutuhkan.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674202" y="2727075"/>
            <a:ext cx="4465269" cy="215209"/>
          </a:xfrm>
          <a:custGeom>
            <a:avLst/>
            <a:gdLst/>
            <a:ahLst/>
            <a:cxnLst/>
            <a:rect r="r" b="b" t="t" l="l"/>
            <a:pathLst>
              <a:path h="215209" w="4465269">
                <a:moveTo>
                  <a:pt x="0" y="0"/>
                </a:moveTo>
                <a:lnTo>
                  <a:pt x="4465270" y="0"/>
                </a:lnTo>
                <a:lnTo>
                  <a:pt x="4465270" y="215210"/>
                </a:lnTo>
                <a:lnTo>
                  <a:pt x="0" y="215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07052" y="3737156"/>
            <a:ext cx="5452248" cy="4748157"/>
            <a:chOff x="0" y="0"/>
            <a:chExt cx="8099176" cy="70532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99176" cy="7053268"/>
            </a:xfrm>
            <a:custGeom>
              <a:avLst/>
              <a:gdLst/>
              <a:ahLst/>
              <a:cxnLst/>
              <a:rect r="r" b="b" t="t" l="l"/>
              <a:pathLst>
                <a:path h="7053268" w="8099176">
                  <a:moveTo>
                    <a:pt x="8099176" y="2833157"/>
                  </a:moveTo>
                  <a:lnTo>
                    <a:pt x="8099176" y="7053268"/>
                  </a:lnTo>
                  <a:lnTo>
                    <a:pt x="0" y="7053268"/>
                  </a:lnTo>
                  <a:lnTo>
                    <a:pt x="0" y="2833157"/>
                  </a:lnTo>
                  <a:cubicBezTo>
                    <a:pt x="34219" y="1642847"/>
                    <a:pt x="1486604" y="1023711"/>
                    <a:pt x="2323856" y="773743"/>
                  </a:cubicBezTo>
                  <a:cubicBezTo>
                    <a:pt x="3161108" y="523776"/>
                    <a:pt x="4049588" y="0"/>
                    <a:pt x="4049588" y="0"/>
                  </a:cubicBezTo>
                  <a:cubicBezTo>
                    <a:pt x="4049588" y="0"/>
                    <a:pt x="4938068" y="523776"/>
                    <a:pt x="5775320" y="773743"/>
                  </a:cubicBezTo>
                  <a:cubicBezTo>
                    <a:pt x="6612572" y="1023711"/>
                    <a:pt x="8064957" y="1642706"/>
                    <a:pt x="8099176" y="2833157"/>
                  </a:cubicBezTo>
                  <a:close/>
                </a:path>
              </a:pathLst>
            </a:custGeom>
            <a:blipFill>
              <a:blip r:embed="rId2"/>
              <a:stretch>
                <a:fillRect l="-15314" t="0" r="-1531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10967" y="3438406"/>
            <a:ext cx="8404144" cy="5596659"/>
            <a:chOff x="0" y="0"/>
            <a:chExt cx="2213437" cy="1474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13437" cy="1474017"/>
            </a:xfrm>
            <a:custGeom>
              <a:avLst/>
              <a:gdLst/>
              <a:ahLst/>
              <a:cxnLst/>
              <a:rect r="r" b="b" t="t" l="l"/>
              <a:pathLst>
                <a:path h="1474017" w="2213437">
                  <a:moveTo>
                    <a:pt x="50666" y="0"/>
                  </a:moveTo>
                  <a:lnTo>
                    <a:pt x="2162771" y="0"/>
                  </a:lnTo>
                  <a:cubicBezTo>
                    <a:pt x="2190753" y="0"/>
                    <a:pt x="2213437" y="22684"/>
                    <a:pt x="2213437" y="50666"/>
                  </a:cubicBezTo>
                  <a:lnTo>
                    <a:pt x="2213437" y="1423351"/>
                  </a:lnTo>
                  <a:cubicBezTo>
                    <a:pt x="2213437" y="1436789"/>
                    <a:pt x="2208099" y="1449676"/>
                    <a:pt x="2198597" y="1459178"/>
                  </a:cubicBezTo>
                  <a:cubicBezTo>
                    <a:pt x="2189095" y="1468679"/>
                    <a:pt x="2176208" y="1474017"/>
                    <a:pt x="2162771" y="1474017"/>
                  </a:cubicBezTo>
                  <a:lnTo>
                    <a:pt x="50666" y="1474017"/>
                  </a:lnTo>
                  <a:cubicBezTo>
                    <a:pt x="37229" y="1474017"/>
                    <a:pt x="24342" y="1468679"/>
                    <a:pt x="14840" y="1459178"/>
                  </a:cubicBezTo>
                  <a:cubicBezTo>
                    <a:pt x="5338" y="1449676"/>
                    <a:pt x="0" y="1436789"/>
                    <a:pt x="0" y="1423351"/>
                  </a:cubicBezTo>
                  <a:lnTo>
                    <a:pt x="0" y="50666"/>
                  </a:lnTo>
                  <a:cubicBezTo>
                    <a:pt x="0" y="37229"/>
                    <a:pt x="5338" y="24342"/>
                    <a:pt x="14840" y="14840"/>
                  </a:cubicBezTo>
                  <a:cubicBezTo>
                    <a:pt x="24342" y="5338"/>
                    <a:pt x="37229" y="0"/>
                    <a:pt x="50666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213437" cy="1512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602571" y="1392817"/>
            <a:ext cx="11082859" cy="2045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73"/>
              </a:lnSpc>
            </a:pPr>
            <a:r>
              <a:rPr lang="en-US" b="true" sz="69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TANTANGAN DIGITALISASI DATA KEMASJIDAN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93944" y="3621184"/>
            <a:ext cx="8192592" cy="44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6"/>
              </a:lnSpc>
            </a:pPr>
            <a:r>
              <a:rPr lang="en-US" sz="245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Kesenjangan Literasi Digital (The Human Factor)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903689" y="4315753"/>
            <a:ext cx="7935002" cy="424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Tantangan terbesar bukanlah pada perangkat keras, melainkan pada kesiapan sumber daya manusia. Banyak pengurus masjid (Takmir) yang telah berdedikasi selama puluhan tahun namun memiliki keterbatasan dalam mengoperasikan perangkat digital.</a:t>
            </a:r>
          </a:p>
          <a:p>
            <a:pPr algn="just" marL="431805" indent="-215903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Hambatan: Resistensi terhadap perubahan dan rasa enggan meninggalkan sistem pencatatan manual yang dianggap "sudah cukup baik."</a:t>
            </a:r>
          </a:p>
          <a:p>
            <a:pPr algn="just" marL="431805" indent="-215903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Kebutuhan: Pendampingan yang sabar dan edukasi bahwa teknologi hadir untuk meringankan beban, bukan menambah kerumitan.</a:t>
            </a:r>
          </a:p>
          <a:p>
            <a:pPr algn="just"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07052" y="3737156"/>
            <a:ext cx="5452248" cy="4748157"/>
            <a:chOff x="0" y="0"/>
            <a:chExt cx="8099176" cy="70532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99176" cy="7053268"/>
            </a:xfrm>
            <a:custGeom>
              <a:avLst/>
              <a:gdLst/>
              <a:ahLst/>
              <a:cxnLst/>
              <a:rect r="r" b="b" t="t" l="l"/>
              <a:pathLst>
                <a:path h="7053268" w="8099176">
                  <a:moveTo>
                    <a:pt x="8099176" y="2833157"/>
                  </a:moveTo>
                  <a:lnTo>
                    <a:pt x="8099176" y="7053268"/>
                  </a:lnTo>
                  <a:lnTo>
                    <a:pt x="0" y="7053268"/>
                  </a:lnTo>
                  <a:lnTo>
                    <a:pt x="0" y="2833157"/>
                  </a:lnTo>
                  <a:cubicBezTo>
                    <a:pt x="34219" y="1642847"/>
                    <a:pt x="1486604" y="1023711"/>
                    <a:pt x="2323856" y="773743"/>
                  </a:cubicBezTo>
                  <a:cubicBezTo>
                    <a:pt x="3161108" y="523776"/>
                    <a:pt x="4049588" y="0"/>
                    <a:pt x="4049588" y="0"/>
                  </a:cubicBezTo>
                  <a:cubicBezTo>
                    <a:pt x="4049588" y="0"/>
                    <a:pt x="4938068" y="523776"/>
                    <a:pt x="5775320" y="773743"/>
                  </a:cubicBezTo>
                  <a:cubicBezTo>
                    <a:pt x="6612572" y="1023711"/>
                    <a:pt x="8064957" y="1642706"/>
                    <a:pt x="8099176" y="2833157"/>
                  </a:cubicBezTo>
                  <a:close/>
                </a:path>
              </a:pathLst>
            </a:custGeom>
            <a:blipFill>
              <a:blip r:embed="rId2"/>
              <a:stretch>
                <a:fillRect l="-15314" t="0" r="-1531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10967" y="3438406"/>
            <a:ext cx="8404144" cy="5596659"/>
            <a:chOff x="0" y="0"/>
            <a:chExt cx="2213437" cy="1474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13437" cy="1474017"/>
            </a:xfrm>
            <a:custGeom>
              <a:avLst/>
              <a:gdLst/>
              <a:ahLst/>
              <a:cxnLst/>
              <a:rect r="r" b="b" t="t" l="l"/>
              <a:pathLst>
                <a:path h="1474017" w="2213437">
                  <a:moveTo>
                    <a:pt x="50666" y="0"/>
                  </a:moveTo>
                  <a:lnTo>
                    <a:pt x="2162771" y="0"/>
                  </a:lnTo>
                  <a:cubicBezTo>
                    <a:pt x="2190753" y="0"/>
                    <a:pt x="2213437" y="22684"/>
                    <a:pt x="2213437" y="50666"/>
                  </a:cubicBezTo>
                  <a:lnTo>
                    <a:pt x="2213437" y="1423351"/>
                  </a:lnTo>
                  <a:cubicBezTo>
                    <a:pt x="2213437" y="1436789"/>
                    <a:pt x="2208099" y="1449676"/>
                    <a:pt x="2198597" y="1459178"/>
                  </a:cubicBezTo>
                  <a:cubicBezTo>
                    <a:pt x="2189095" y="1468679"/>
                    <a:pt x="2176208" y="1474017"/>
                    <a:pt x="2162771" y="1474017"/>
                  </a:cubicBezTo>
                  <a:lnTo>
                    <a:pt x="50666" y="1474017"/>
                  </a:lnTo>
                  <a:cubicBezTo>
                    <a:pt x="37229" y="1474017"/>
                    <a:pt x="24342" y="1468679"/>
                    <a:pt x="14840" y="1459178"/>
                  </a:cubicBezTo>
                  <a:cubicBezTo>
                    <a:pt x="5338" y="1449676"/>
                    <a:pt x="0" y="1436789"/>
                    <a:pt x="0" y="1423351"/>
                  </a:cubicBezTo>
                  <a:lnTo>
                    <a:pt x="0" y="50666"/>
                  </a:lnTo>
                  <a:cubicBezTo>
                    <a:pt x="0" y="37229"/>
                    <a:pt x="5338" y="24342"/>
                    <a:pt x="14840" y="14840"/>
                  </a:cubicBezTo>
                  <a:cubicBezTo>
                    <a:pt x="24342" y="5338"/>
                    <a:pt x="37229" y="0"/>
                    <a:pt x="50666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213437" cy="1512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602571" y="1392817"/>
            <a:ext cx="11082859" cy="2045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73"/>
              </a:lnSpc>
            </a:pPr>
            <a:r>
              <a:rPr lang="en-US" b="true" sz="69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TANTANGAN DIGITALISASI DATA KEMASJIDAN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10967" y="3558648"/>
            <a:ext cx="8404144" cy="454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1"/>
              </a:lnSpc>
            </a:pPr>
            <a:r>
              <a:rPr lang="en-US" sz="260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Standarisasi dan Integrasi Data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845538" y="4174681"/>
            <a:ext cx="7935002" cy="424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Saat ini, data kemasjidan seringkali tercecer dalam berbagai format yang tidak seragam. Antara satu masjid dengan masjid lainnya, bahkan dengan kementerian terkait, sering terjadi duplikasi atau ketidaksinkronan data.</a:t>
            </a:r>
          </a:p>
          <a:p>
            <a:pPr algn="just" marL="431805" indent="-215903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Hambatan: Penggunaan platform yang berbeda-beda (ada yang memakai Excel, aplikasi pihak ketiga, atau bahkan media sosial saja) membuat konsolidasi data nasional menjadi sulit.</a:t>
            </a:r>
          </a:p>
          <a:p>
            <a:pPr algn="just" marL="431805" indent="-215903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Kebutuhan: Sebuah protokol tunggal atau platform integrasi yang memungkinkan data aset, jamaah, dan keuangan dapat terbaca dalam satu ekosistem besar.</a:t>
            </a:r>
          </a:p>
          <a:p>
            <a:pPr algn="just"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07052" y="3737156"/>
            <a:ext cx="5452248" cy="4748157"/>
            <a:chOff x="0" y="0"/>
            <a:chExt cx="8099176" cy="70532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99176" cy="7053268"/>
            </a:xfrm>
            <a:custGeom>
              <a:avLst/>
              <a:gdLst/>
              <a:ahLst/>
              <a:cxnLst/>
              <a:rect r="r" b="b" t="t" l="l"/>
              <a:pathLst>
                <a:path h="7053268" w="8099176">
                  <a:moveTo>
                    <a:pt x="8099176" y="2833157"/>
                  </a:moveTo>
                  <a:lnTo>
                    <a:pt x="8099176" y="7053268"/>
                  </a:lnTo>
                  <a:lnTo>
                    <a:pt x="0" y="7053268"/>
                  </a:lnTo>
                  <a:lnTo>
                    <a:pt x="0" y="2833157"/>
                  </a:lnTo>
                  <a:cubicBezTo>
                    <a:pt x="34219" y="1642847"/>
                    <a:pt x="1486604" y="1023711"/>
                    <a:pt x="2323856" y="773743"/>
                  </a:cubicBezTo>
                  <a:cubicBezTo>
                    <a:pt x="3161108" y="523776"/>
                    <a:pt x="4049588" y="0"/>
                    <a:pt x="4049588" y="0"/>
                  </a:cubicBezTo>
                  <a:cubicBezTo>
                    <a:pt x="4049588" y="0"/>
                    <a:pt x="4938068" y="523776"/>
                    <a:pt x="5775320" y="773743"/>
                  </a:cubicBezTo>
                  <a:cubicBezTo>
                    <a:pt x="6612572" y="1023711"/>
                    <a:pt x="8064957" y="1642706"/>
                    <a:pt x="8099176" y="2833157"/>
                  </a:cubicBezTo>
                  <a:close/>
                </a:path>
              </a:pathLst>
            </a:custGeom>
            <a:blipFill>
              <a:blip r:embed="rId2"/>
              <a:stretch>
                <a:fillRect l="-15314" t="0" r="-1531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10967" y="3438406"/>
            <a:ext cx="8404144" cy="5596659"/>
            <a:chOff x="0" y="0"/>
            <a:chExt cx="2213437" cy="1474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13437" cy="1474017"/>
            </a:xfrm>
            <a:custGeom>
              <a:avLst/>
              <a:gdLst/>
              <a:ahLst/>
              <a:cxnLst/>
              <a:rect r="r" b="b" t="t" l="l"/>
              <a:pathLst>
                <a:path h="1474017" w="2213437">
                  <a:moveTo>
                    <a:pt x="50666" y="0"/>
                  </a:moveTo>
                  <a:lnTo>
                    <a:pt x="2162771" y="0"/>
                  </a:lnTo>
                  <a:cubicBezTo>
                    <a:pt x="2190753" y="0"/>
                    <a:pt x="2213437" y="22684"/>
                    <a:pt x="2213437" y="50666"/>
                  </a:cubicBezTo>
                  <a:lnTo>
                    <a:pt x="2213437" y="1423351"/>
                  </a:lnTo>
                  <a:cubicBezTo>
                    <a:pt x="2213437" y="1436789"/>
                    <a:pt x="2208099" y="1449676"/>
                    <a:pt x="2198597" y="1459178"/>
                  </a:cubicBezTo>
                  <a:cubicBezTo>
                    <a:pt x="2189095" y="1468679"/>
                    <a:pt x="2176208" y="1474017"/>
                    <a:pt x="2162771" y="1474017"/>
                  </a:cubicBezTo>
                  <a:lnTo>
                    <a:pt x="50666" y="1474017"/>
                  </a:lnTo>
                  <a:cubicBezTo>
                    <a:pt x="37229" y="1474017"/>
                    <a:pt x="24342" y="1468679"/>
                    <a:pt x="14840" y="1459178"/>
                  </a:cubicBezTo>
                  <a:cubicBezTo>
                    <a:pt x="5338" y="1449676"/>
                    <a:pt x="0" y="1436789"/>
                    <a:pt x="0" y="1423351"/>
                  </a:cubicBezTo>
                  <a:lnTo>
                    <a:pt x="0" y="50666"/>
                  </a:lnTo>
                  <a:cubicBezTo>
                    <a:pt x="0" y="37229"/>
                    <a:pt x="5338" y="24342"/>
                    <a:pt x="14840" y="14840"/>
                  </a:cubicBezTo>
                  <a:cubicBezTo>
                    <a:pt x="24342" y="5338"/>
                    <a:pt x="37229" y="0"/>
                    <a:pt x="50666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213437" cy="1512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602571" y="1392817"/>
            <a:ext cx="11082859" cy="2045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73"/>
              </a:lnSpc>
            </a:pPr>
            <a:r>
              <a:rPr lang="en-US" b="true" sz="69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TANTANGAN DIGITALISASI DATA KEMASJIDAN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87948" y="3764626"/>
            <a:ext cx="8404144" cy="454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1"/>
              </a:lnSpc>
            </a:pPr>
            <a:r>
              <a:rPr lang="en-US" sz="260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Keamanan dan Privasi Data Jamaah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822519" y="4544953"/>
            <a:ext cx="7935002" cy="3540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Digitalisasi membawa risiko keamanan siber. Data jamaah, mulai dari alamat hingga riwayat zakat/sedekah, adalah informasi sensitif yang harus dilindungi.</a:t>
            </a:r>
          </a:p>
          <a:p>
            <a:pPr algn="just" marL="431805" indent="-215903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Hambatan: Minimnya pemahaman mengenai perlindungan data pribadi dan kerentanan sistem terhadap peretasan.</a:t>
            </a:r>
          </a:p>
          <a:p>
            <a:pPr algn="just" marL="431805" indent="-215903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Kebutuhan: Infrastruktur server yang aman dan regulasi internal masjid mengenai siapa yang berhak mengakses data tersebut.</a:t>
            </a:r>
          </a:p>
          <a:p>
            <a:pPr algn="just"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07052" y="3737156"/>
            <a:ext cx="5452248" cy="4748157"/>
            <a:chOff x="0" y="0"/>
            <a:chExt cx="8099176" cy="70532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99176" cy="7053268"/>
            </a:xfrm>
            <a:custGeom>
              <a:avLst/>
              <a:gdLst/>
              <a:ahLst/>
              <a:cxnLst/>
              <a:rect r="r" b="b" t="t" l="l"/>
              <a:pathLst>
                <a:path h="7053268" w="8099176">
                  <a:moveTo>
                    <a:pt x="8099176" y="2833157"/>
                  </a:moveTo>
                  <a:lnTo>
                    <a:pt x="8099176" y="7053268"/>
                  </a:lnTo>
                  <a:lnTo>
                    <a:pt x="0" y="7053268"/>
                  </a:lnTo>
                  <a:lnTo>
                    <a:pt x="0" y="2833157"/>
                  </a:lnTo>
                  <a:cubicBezTo>
                    <a:pt x="34219" y="1642847"/>
                    <a:pt x="1486604" y="1023711"/>
                    <a:pt x="2323856" y="773743"/>
                  </a:cubicBezTo>
                  <a:cubicBezTo>
                    <a:pt x="3161108" y="523776"/>
                    <a:pt x="4049588" y="0"/>
                    <a:pt x="4049588" y="0"/>
                  </a:cubicBezTo>
                  <a:cubicBezTo>
                    <a:pt x="4049588" y="0"/>
                    <a:pt x="4938068" y="523776"/>
                    <a:pt x="5775320" y="773743"/>
                  </a:cubicBezTo>
                  <a:cubicBezTo>
                    <a:pt x="6612572" y="1023711"/>
                    <a:pt x="8064957" y="1642706"/>
                    <a:pt x="8099176" y="2833157"/>
                  </a:cubicBezTo>
                  <a:close/>
                </a:path>
              </a:pathLst>
            </a:custGeom>
            <a:blipFill>
              <a:blip r:embed="rId2"/>
              <a:stretch>
                <a:fillRect l="-15314" t="0" r="-1531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10967" y="3438406"/>
            <a:ext cx="8404144" cy="5596659"/>
            <a:chOff x="0" y="0"/>
            <a:chExt cx="2213437" cy="1474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13437" cy="1474017"/>
            </a:xfrm>
            <a:custGeom>
              <a:avLst/>
              <a:gdLst/>
              <a:ahLst/>
              <a:cxnLst/>
              <a:rect r="r" b="b" t="t" l="l"/>
              <a:pathLst>
                <a:path h="1474017" w="2213437">
                  <a:moveTo>
                    <a:pt x="50666" y="0"/>
                  </a:moveTo>
                  <a:lnTo>
                    <a:pt x="2162771" y="0"/>
                  </a:lnTo>
                  <a:cubicBezTo>
                    <a:pt x="2190753" y="0"/>
                    <a:pt x="2213437" y="22684"/>
                    <a:pt x="2213437" y="50666"/>
                  </a:cubicBezTo>
                  <a:lnTo>
                    <a:pt x="2213437" y="1423351"/>
                  </a:lnTo>
                  <a:cubicBezTo>
                    <a:pt x="2213437" y="1436789"/>
                    <a:pt x="2208099" y="1449676"/>
                    <a:pt x="2198597" y="1459178"/>
                  </a:cubicBezTo>
                  <a:cubicBezTo>
                    <a:pt x="2189095" y="1468679"/>
                    <a:pt x="2176208" y="1474017"/>
                    <a:pt x="2162771" y="1474017"/>
                  </a:cubicBezTo>
                  <a:lnTo>
                    <a:pt x="50666" y="1474017"/>
                  </a:lnTo>
                  <a:cubicBezTo>
                    <a:pt x="37229" y="1474017"/>
                    <a:pt x="24342" y="1468679"/>
                    <a:pt x="14840" y="1459178"/>
                  </a:cubicBezTo>
                  <a:cubicBezTo>
                    <a:pt x="5338" y="1449676"/>
                    <a:pt x="0" y="1436789"/>
                    <a:pt x="0" y="1423351"/>
                  </a:cubicBezTo>
                  <a:lnTo>
                    <a:pt x="0" y="50666"/>
                  </a:lnTo>
                  <a:cubicBezTo>
                    <a:pt x="0" y="37229"/>
                    <a:pt x="5338" y="24342"/>
                    <a:pt x="14840" y="14840"/>
                  </a:cubicBezTo>
                  <a:cubicBezTo>
                    <a:pt x="24342" y="5338"/>
                    <a:pt x="37229" y="0"/>
                    <a:pt x="50666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213437" cy="1512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602571" y="1392817"/>
            <a:ext cx="11082859" cy="2045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73"/>
              </a:lnSpc>
            </a:pPr>
            <a:r>
              <a:rPr lang="en-US" b="true" sz="69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TANTANGAN DIGITALISASI DATA KEMASJIDAN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87948" y="3764626"/>
            <a:ext cx="8404144" cy="454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1"/>
              </a:lnSpc>
            </a:pPr>
            <a:r>
              <a:rPr lang="en-US" sz="260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Keberlanjutan Infrastruktur dan Biaya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822519" y="4544953"/>
            <a:ext cx="7935002" cy="3892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Membangun sistem digital membutuhkan biaya awal (pembelian perangkat) dan biaya operasional (langganan cloud, koneksi internet, pemeliharaan).</a:t>
            </a:r>
          </a:p>
          <a:p>
            <a:pPr algn="just" marL="431805" indent="-215903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Hambatan: Banyak masjid kecil yang lebih memprioritaskan dana umat untuk pemeliharaan fisik bangunan atau santunan sosial dibandingkan investasi teknologi.</a:t>
            </a:r>
          </a:p>
          <a:p>
            <a:pPr algn="just" marL="431805" indent="-215903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Kebutuhan: Model digitalisasi yang ekonomis, bersifat open-source, atau dukungan subsidi dari pemerintah dan lembaga zakat.</a:t>
            </a:r>
          </a:p>
          <a:p>
            <a:pPr algn="just"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07052" y="3737156"/>
            <a:ext cx="5452248" cy="4748157"/>
            <a:chOff x="0" y="0"/>
            <a:chExt cx="8099176" cy="70532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99176" cy="7053268"/>
            </a:xfrm>
            <a:custGeom>
              <a:avLst/>
              <a:gdLst/>
              <a:ahLst/>
              <a:cxnLst/>
              <a:rect r="r" b="b" t="t" l="l"/>
              <a:pathLst>
                <a:path h="7053268" w="8099176">
                  <a:moveTo>
                    <a:pt x="8099176" y="2833157"/>
                  </a:moveTo>
                  <a:lnTo>
                    <a:pt x="8099176" y="7053268"/>
                  </a:lnTo>
                  <a:lnTo>
                    <a:pt x="0" y="7053268"/>
                  </a:lnTo>
                  <a:lnTo>
                    <a:pt x="0" y="2833157"/>
                  </a:lnTo>
                  <a:cubicBezTo>
                    <a:pt x="34219" y="1642847"/>
                    <a:pt x="1486604" y="1023711"/>
                    <a:pt x="2323856" y="773743"/>
                  </a:cubicBezTo>
                  <a:cubicBezTo>
                    <a:pt x="3161108" y="523776"/>
                    <a:pt x="4049588" y="0"/>
                    <a:pt x="4049588" y="0"/>
                  </a:cubicBezTo>
                  <a:cubicBezTo>
                    <a:pt x="4049588" y="0"/>
                    <a:pt x="4938068" y="523776"/>
                    <a:pt x="5775320" y="773743"/>
                  </a:cubicBezTo>
                  <a:cubicBezTo>
                    <a:pt x="6612572" y="1023711"/>
                    <a:pt x="8064957" y="1642706"/>
                    <a:pt x="8099176" y="2833157"/>
                  </a:cubicBezTo>
                  <a:close/>
                </a:path>
              </a:pathLst>
            </a:custGeom>
            <a:blipFill>
              <a:blip r:embed="rId2"/>
              <a:stretch>
                <a:fillRect l="-15314" t="0" r="-1531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10967" y="3438406"/>
            <a:ext cx="8404144" cy="5596659"/>
            <a:chOff x="0" y="0"/>
            <a:chExt cx="2213437" cy="147401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13437" cy="1474017"/>
            </a:xfrm>
            <a:custGeom>
              <a:avLst/>
              <a:gdLst/>
              <a:ahLst/>
              <a:cxnLst/>
              <a:rect r="r" b="b" t="t" l="l"/>
              <a:pathLst>
                <a:path h="1474017" w="2213437">
                  <a:moveTo>
                    <a:pt x="50666" y="0"/>
                  </a:moveTo>
                  <a:lnTo>
                    <a:pt x="2162771" y="0"/>
                  </a:lnTo>
                  <a:cubicBezTo>
                    <a:pt x="2190753" y="0"/>
                    <a:pt x="2213437" y="22684"/>
                    <a:pt x="2213437" y="50666"/>
                  </a:cubicBezTo>
                  <a:lnTo>
                    <a:pt x="2213437" y="1423351"/>
                  </a:lnTo>
                  <a:cubicBezTo>
                    <a:pt x="2213437" y="1436789"/>
                    <a:pt x="2208099" y="1449676"/>
                    <a:pt x="2198597" y="1459178"/>
                  </a:cubicBezTo>
                  <a:cubicBezTo>
                    <a:pt x="2189095" y="1468679"/>
                    <a:pt x="2176208" y="1474017"/>
                    <a:pt x="2162771" y="1474017"/>
                  </a:cubicBezTo>
                  <a:lnTo>
                    <a:pt x="50666" y="1474017"/>
                  </a:lnTo>
                  <a:cubicBezTo>
                    <a:pt x="37229" y="1474017"/>
                    <a:pt x="24342" y="1468679"/>
                    <a:pt x="14840" y="1459178"/>
                  </a:cubicBezTo>
                  <a:cubicBezTo>
                    <a:pt x="5338" y="1449676"/>
                    <a:pt x="0" y="1436789"/>
                    <a:pt x="0" y="1423351"/>
                  </a:cubicBezTo>
                  <a:lnTo>
                    <a:pt x="0" y="50666"/>
                  </a:lnTo>
                  <a:cubicBezTo>
                    <a:pt x="0" y="37229"/>
                    <a:pt x="5338" y="24342"/>
                    <a:pt x="14840" y="14840"/>
                  </a:cubicBezTo>
                  <a:cubicBezTo>
                    <a:pt x="24342" y="5338"/>
                    <a:pt x="37229" y="0"/>
                    <a:pt x="50666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213437" cy="1512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602571" y="1392817"/>
            <a:ext cx="11082859" cy="2045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73"/>
              </a:lnSpc>
            </a:pPr>
            <a:r>
              <a:rPr lang="en-US" b="true" sz="69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TANTANGAN DIGITALISASI DATA KEMASJIDAN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87948" y="3764626"/>
            <a:ext cx="8404144" cy="454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1"/>
              </a:lnSpc>
            </a:pPr>
            <a:r>
              <a:rPr lang="en-US" sz="260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Kesimpulan: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822519" y="4516378"/>
            <a:ext cx="7934811" cy="3274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Digitalisasi masjid adalah perjuangan mengubah pola pikir. Masjid yang melek data akan lebih transparan, lebih efisien dalam menyalurkan bantuan, dan lebih responsif terhadap kebutuhan jamaahnya di era modern.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5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00164" y="3438406"/>
            <a:ext cx="17387158" cy="5596659"/>
            <a:chOff x="0" y="0"/>
            <a:chExt cx="4579334" cy="14740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79334" cy="1474017"/>
            </a:xfrm>
            <a:custGeom>
              <a:avLst/>
              <a:gdLst/>
              <a:ahLst/>
              <a:cxnLst/>
              <a:rect r="r" b="b" t="t" l="l"/>
              <a:pathLst>
                <a:path h="1474017" w="4579334">
                  <a:moveTo>
                    <a:pt x="24490" y="0"/>
                  </a:moveTo>
                  <a:lnTo>
                    <a:pt x="4554844" y="0"/>
                  </a:lnTo>
                  <a:cubicBezTo>
                    <a:pt x="4568369" y="0"/>
                    <a:pt x="4579334" y="10964"/>
                    <a:pt x="4579334" y="24490"/>
                  </a:cubicBezTo>
                  <a:lnTo>
                    <a:pt x="4579334" y="1449528"/>
                  </a:lnTo>
                  <a:cubicBezTo>
                    <a:pt x="4579334" y="1463053"/>
                    <a:pt x="4568369" y="1474017"/>
                    <a:pt x="4554844" y="1474017"/>
                  </a:cubicBezTo>
                  <a:lnTo>
                    <a:pt x="24490" y="1474017"/>
                  </a:lnTo>
                  <a:cubicBezTo>
                    <a:pt x="10964" y="1474017"/>
                    <a:pt x="0" y="1463053"/>
                    <a:pt x="0" y="1449528"/>
                  </a:cubicBezTo>
                  <a:lnTo>
                    <a:pt x="0" y="24490"/>
                  </a:lnTo>
                  <a:cubicBezTo>
                    <a:pt x="0" y="10964"/>
                    <a:pt x="10964" y="0"/>
                    <a:pt x="24490" y="0"/>
                  </a:cubicBezTo>
                  <a:close/>
                </a:path>
              </a:pathLst>
            </a:custGeom>
            <a:solidFill>
              <a:srgbClr val="0B3938"/>
            </a:solidFill>
            <a:ln w="95250" cap="rnd">
              <a:gradFill>
                <a:gsLst>
                  <a:gs pos="0">
                    <a:srgbClr val="EB972C">
                      <a:alpha val="100000"/>
                    </a:srgbClr>
                  </a:gs>
                  <a:gs pos="100000">
                    <a:srgbClr val="FFD985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79334" cy="1512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92462" y="9258300"/>
            <a:ext cx="19616099" cy="1337218"/>
            <a:chOff x="0" y="0"/>
            <a:chExt cx="5166380" cy="3521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66380" cy="352189"/>
            </a:xfrm>
            <a:custGeom>
              <a:avLst/>
              <a:gdLst/>
              <a:ahLst/>
              <a:cxnLst/>
              <a:rect r="r" b="b" t="t" l="l"/>
              <a:pathLst>
                <a:path h="352189" w="5166380">
                  <a:moveTo>
                    <a:pt x="20128" y="0"/>
                  </a:moveTo>
                  <a:lnTo>
                    <a:pt x="5146252" y="0"/>
                  </a:lnTo>
                  <a:cubicBezTo>
                    <a:pt x="5151590" y="0"/>
                    <a:pt x="5156710" y="2121"/>
                    <a:pt x="5160485" y="5895"/>
                  </a:cubicBezTo>
                  <a:cubicBezTo>
                    <a:pt x="5164259" y="9670"/>
                    <a:pt x="5166380" y="14790"/>
                    <a:pt x="5166380" y="20128"/>
                  </a:cubicBezTo>
                  <a:lnTo>
                    <a:pt x="5166380" y="332061"/>
                  </a:lnTo>
                  <a:cubicBezTo>
                    <a:pt x="5166380" y="343177"/>
                    <a:pt x="5157368" y="352189"/>
                    <a:pt x="5146252" y="352189"/>
                  </a:cubicBezTo>
                  <a:lnTo>
                    <a:pt x="20128" y="352189"/>
                  </a:lnTo>
                  <a:cubicBezTo>
                    <a:pt x="9012" y="352189"/>
                    <a:pt x="0" y="343177"/>
                    <a:pt x="0" y="332061"/>
                  </a:cubicBezTo>
                  <a:lnTo>
                    <a:pt x="0" y="20128"/>
                  </a:lnTo>
                  <a:cubicBezTo>
                    <a:pt x="0" y="9012"/>
                    <a:pt x="9012" y="0"/>
                    <a:pt x="2012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972C">
                    <a:alpha val="100000"/>
                  </a:srgbClr>
                </a:gs>
                <a:gs pos="100000">
                  <a:srgbClr val="FFD98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166380" cy="39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622387" y="1038225"/>
            <a:ext cx="11082859" cy="168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>
                <a:solidFill>
                  <a:srgbClr val="F1AA45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RENCANA KERJA BESERTA INSTRUMEN KELENGKAPANNYA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9939" y="2765223"/>
            <a:ext cx="16807609" cy="454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1"/>
              </a:lnSpc>
            </a:pPr>
            <a:r>
              <a:rPr lang="en-US" sz="260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Jangka Pendek (1–6 Bulan)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167158" y="-156768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0" y="0"/>
                </a:moveTo>
                <a:lnTo>
                  <a:pt x="3979354" y="0"/>
                </a:lnTo>
                <a:lnTo>
                  <a:pt x="3979354" y="4129519"/>
                </a:lnTo>
                <a:lnTo>
                  <a:pt x="0" y="4129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4533176" y="-125405"/>
            <a:ext cx="3979355" cy="4129519"/>
          </a:xfrm>
          <a:custGeom>
            <a:avLst/>
            <a:gdLst/>
            <a:ahLst/>
            <a:cxnLst/>
            <a:rect r="r" b="b" t="t" l="l"/>
            <a:pathLst>
              <a:path h="4129519" w="3979355">
                <a:moveTo>
                  <a:pt x="3979355" y="0"/>
                </a:moveTo>
                <a:lnTo>
                  <a:pt x="0" y="0"/>
                </a:lnTo>
                <a:lnTo>
                  <a:pt x="0" y="4129519"/>
                </a:lnTo>
                <a:lnTo>
                  <a:pt x="3979355" y="4129519"/>
                </a:lnTo>
                <a:lnTo>
                  <a:pt x="39793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89939" y="3661724"/>
            <a:ext cx="16807609" cy="4511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Fokus: Penataan Organisasi, Legalitas, dan Tertib Administrasi.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● Penyusunan Struktur Organisasi &amp; Job Description:</a:t>
            </a:r>
          </a:p>
          <a:p>
            <a:pPr algn="just">
              <a:lnSpc>
                <a:spcPts val="247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○ Tujuan : Menjelaskan siapa melakukan apa agar tidak tumpang tindih.</a:t>
            </a:r>
          </a:p>
          <a:p>
            <a:pPr algn="just">
              <a:lnSpc>
                <a:spcPts val="247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Kelengkapan : Bagan struktur organisasi (Ketua, Sekretaris, Bendahara, Bidang bidang)dan Buku Pedoman Tugas.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● Legalitas Masjid: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Tujuan : Pengurusan IMB/PBG Masjid, Sertifikat Wakaf, dan Nomor ID Masjid(Kemenag).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Kelengkapan : Map dokumen hukum, SK Kepengurusan dari KUA/DMI setempat.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● Sistem Persuratan &amp; Inventaris Digital: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Tujuan : Mendata semua aset masjid dalam satu database.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Kelengkapan : Buku Agenda Surat Keluar/Masuk, Label Inventaris pada aset (Contoh: I.01/01/001/2025), dan Folder Arsip.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● Database Jamaah &amp; Lingkungan: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Tujuan : Mengetahui jumlah KK, dhuafa, yatim, dan potensi ahli profesi di sekitar masjid.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○ Kelengkapan : Formulir pendataan warga dan Spreadsheet Database Jamaah.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DAHAciHJTQk</dc:identifier>
  <dcterms:modified xsi:type="dcterms:W3CDTF">2011-08-01T06:04:30Z</dcterms:modified>
  <cp:revision>1</cp:revision>
  <dc:title>DKM AL-IKHLAS Bid. IDAROH</dc:title>
</cp:coreProperties>
</file>